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Arial Black"/>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ArialBlack-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799"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lr>
                <a:schemeClr val="dk1"/>
              </a:buClr>
              <a:buFont typeface="Calibri"/>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lr>
                <a:schemeClr val="dk1"/>
              </a:buClr>
              <a:buFont typeface="Calibri"/>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lr>
                <a:schemeClr val="dk1"/>
              </a:buClr>
              <a:buFont typeface="Calibri"/>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lr>
                <a:schemeClr val="dk1"/>
              </a:buClr>
              <a:buFont typeface="Calibri"/>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lr>
                <a:schemeClr val="dk1"/>
              </a:buClr>
              <a:buFont typeface="Calibri"/>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lr>
                <a:schemeClr val="dk1"/>
              </a:buClr>
              <a:buFont typeface="Calibri"/>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lr>
                <a:schemeClr val="dk1"/>
              </a:buClr>
              <a:buFont typeface="Calibri"/>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lr>
                <a:schemeClr val="dk1"/>
              </a:buClr>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 name="Shape 20"/>
        <p:cNvGrpSpPr/>
        <p:nvPr/>
      </p:nvGrpSpPr>
      <p:grpSpPr>
        <a:xfrm>
          <a:off x="0" y="0"/>
          <a:ext cx="0" cy="0"/>
          <a:chOff x="0" y="0"/>
          <a:chExt cx="0" cy="0"/>
        </a:xfrm>
      </p:grpSpPr>
      <p:sp>
        <p:nvSpPr>
          <p:cNvPr id="21" name="Shape 2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 name="Shape 22"/>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So many BI choices. Which one is the right fit for you? What are the pros and cons?</a:t>
            </a:r>
          </a:p>
          <a:p>
            <a:pPr indent="0" lvl="0" marL="0" marR="0" rtl="0" algn="l">
              <a:spcBef>
                <a:spcPts val="0"/>
              </a:spcBef>
              <a:buClr>
                <a:schemeClr val="dk1"/>
              </a:buClr>
              <a:buSzPct val="25000"/>
              <a:buFont typeface="Calibri"/>
              <a:buNone/>
            </a:pPr>
            <a:r>
              <a:rPr lang="en-US"/>
              <a:t>17 years, education about making your BI journey successful regardless of what tool you pick</a:t>
            </a:r>
          </a:p>
        </p:txBody>
      </p:sp>
      <p:sp>
        <p:nvSpPr>
          <p:cNvPr id="23" name="Shape 23"/>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685799"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9" name="Shape 109"/>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10" name="Shape 110"/>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7" name="Shape 117"/>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So, this platform is very robust, very easy to use and runs reports really fast. Reports will run in seconds regardless of how much data you have. </a:t>
            </a:r>
          </a:p>
          <a:p>
            <a:pPr indent="0" lvl="0" marL="0" marR="0" rtl="0" algn="l">
              <a:spcBef>
                <a:spcPts val="0"/>
              </a:spcBef>
              <a:buClr>
                <a:schemeClr val="dk1"/>
              </a:buClr>
              <a:buSzPct val="25000"/>
              <a:buFont typeface="Calibri"/>
              <a:buNone/>
            </a:pPr>
            <a:r>
              <a:rPr lang="en-US"/>
              <a:t>You can put together a similar framework like this, yes you can! But typically it will take years to bring all of your critical data to meaningful reports and dashboards. Maybe you start with your sales or financials, but eventually you’ll bring your AP, AR, inventory, PO, services, maybe CRM, Google Analytics and Excel files. It’s just a lot of work and experimentation! You can absolutely do it, but do you have the time, money and expertise to make this efficiently? We saw that problem and started to crowdsource our report templates. A client created a new interesting report, and we add that template to our library. Today, we have more than 5,000 reports and dashboards. There’s more than 2,000 for sales analysis. More than 500 for financial analysis. More than 1,000 for CRM. There’s a lot!</a:t>
            </a:r>
          </a:p>
        </p:txBody>
      </p:sp>
      <p:sp>
        <p:nvSpPr>
          <p:cNvPr id="118" name="Shape 118"/>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0" name="Shape 130"/>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Now, why would you want 5,000 reports? </a:t>
            </a:r>
          </a:p>
          <a:p>
            <a:pPr indent="0" lvl="0" marL="0" marR="0" rtl="0" algn="l">
              <a:spcBef>
                <a:spcPts val="0"/>
              </a:spcBef>
              <a:buClr>
                <a:schemeClr val="dk1"/>
              </a:buClr>
              <a:buSzPct val="25000"/>
              <a:buFont typeface="Calibri"/>
              <a:buNone/>
            </a:pPr>
            <a:r>
              <a:rPr lang="en-US"/>
              <a:t>Case 1: you don’t have what I need</a:t>
            </a:r>
          </a:p>
          <a:p>
            <a:pPr indent="0" lvl="0" marL="0" marR="0" rtl="0" algn="l">
              <a:spcBef>
                <a:spcPts val="0"/>
              </a:spcBef>
              <a:buClr>
                <a:schemeClr val="dk1"/>
              </a:buClr>
              <a:buSzPct val="25000"/>
              <a:buFont typeface="Calibri"/>
              <a:buNone/>
            </a:pPr>
            <a:r>
              <a:rPr lang="en-US"/>
              <a:t>Case 2: I don’t know what to look for</a:t>
            </a:r>
          </a:p>
        </p:txBody>
      </p:sp>
      <p:sp>
        <p:nvSpPr>
          <p:cNvPr id="131" name="Shape 131"/>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9" name="Shape 139"/>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Lots of offers for inexpensive BI issues. </a:t>
            </a:r>
          </a:p>
          <a:p>
            <a:pPr indent="0" lvl="0" marL="0" marR="0" rtl="0" algn="l">
              <a:spcBef>
                <a:spcPts val="0"/>
              </a:spcBef>
              <a:buClr>
                <a:schemeClr val="dk1"/>
              </a:buClr>
              <a:buSzPct val="25000"/>
              <a:buFont typeface="Calibri"/>
              <a:buNone/>
            </a:pPr>
            <a:r>
              <a:rPr lang="en-US"/>
              <a:t>If you’d have expensive BI issues, you were stuck with Fortune 2000 BI vendors and would spend a ton of money and time to get your BI project moving. And guess what, such projects have a high failure rate. Why? Well, if a project is taking year-plus to complete, and if you have some turnover in the team, quite often the project falls apart. </a:t>
            </a:r>
          </a:p>
          <a:p>
            <a:pPr indent="0" lvl="0" marL="0" marR="0" rtl="0" algn="l">
              <a:spcBef>
                <a:spcPts val="0"/>
              </a:spcBef>
              <a:buClr>
                <a:schemeClr val="dk1"/>
              </a:buClr>
              <a:buSzPct val="25000"/>
              <a:buFont typeface="Calibri"/>
              <a:buNone/>
            </a:pPr>
            <a:r>
              <a:rPr lang="en-US"/>
              <a:t>I saw those issues and decided that my team expertise could be of great value to these larger mid-sized organizations. </a:t>
            </a:r>
          </a:p>
        </p:txBody>
      </p:sp>
      <p:sp>
        <p:nvSpPr>
          <p:cNvPr id="140" name="Shape 140"/>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5" name="Shape 145"/>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46" name="Shape 146"/>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2" name="Shape 152"/>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That’s how DataSelf came to life. An company and solution that brings 3 main values to the table.</a:t>
            </a:r>
          </a:p>
          <a:p>
            <a:pPr indent="0" lvl="0" marL="0" marR="0" rtl="0" algn="l">
              <a:spcBef>
                <a:spcPts val="0"/>
              </a:spcBef>
              <a:buClr>
                <a:schemeClr val="dk1"/>
              </a:buClr>
              <a:buSzPct val="25000"/>
              <a:buFont typeface="Calibri"/>
              <a:buNone/>
            </a:pPr>
            <a:r>
              <a:rPr lang="en-US"/>
              <a:t>Expertise: we do this day and day out. We know a lot about mid-market data sources such as ERP, CRM, payroll, Google Analytics. We know a lot about BI tools and platforms and how to put them together for business value. </a:t>
            </a:r>
          </a:p>
          <a:p>
            <a:pPr indent="0" lvl="0" marL="0" marR="0" rtl="0" algn="l">
              <a:spcBef>
                <a:spcPts val="0"/>
              </a:spcBef>
              <a:buClr>
                <a:schemeClr val="dk1"/>
              </a:buClr>
              <a:buSzPct val="25000"/>
              <a:buFont typeface="Calibri"/>
              <a:buNone/>
            </a:pPr>
            <a:r>
              <a:rPr lang="en-US"/>
              <a:t>BI platform: we’re always looking for the latest and greatest BI, and be sure that is very high performance and mature. </a:t>
            </a:r>
          </a:p>
          <a:p>
            <a:pPr indent="0" lvl="0" marL="0" marR="0" rtl="0" algn="l">
              <a:spcBef>
                <a:spcPts val="0"/>
              </a:spcBef>
              <a:buClr>
                <a:schemeClr val="dk1"/>
              </a:buClr>
              <a:buSzPct val="25000"/>
              <a:buFont typeface="Calibri"/>
              <a:buNone/>
            </a:pPr>
            <a:r>
              <a:rPr lang="en-US"/>
              <a:t>Finally, instead of starting your project with a blank sheet, we provide a ton of preconfigured templates. </a:t>
            </a:r>
          </a:p>
        </p:txBody>
      </p:sp>
      <p:sp>
        <p:nvSpPr>
          <p:cNvPr id="153" name="Shape 153"/>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9" name="Shape 159"/>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Lots of offers for inexpensive BI issues. </a:t>
            </a:r>
          </a:p>
          <a:p>
            <a:pPr indent="0" lvl="0" marL="0" marR="0" rtl="0" algn="l">
              <a:spcBef>
                <a:spcPts val="0"/>
              </a:spcBef>
              <a:buClr>
                <a:schemeClr val="dk1"/>
              </a:buClr>
              <a:buSzPct val="25000"/>
              <a:buFont typeface="Calibri"/>
              <a:buNone/>
            </a:pPr>
            <a:r>
              <a:rPr lang="en-US"/>
              <a:t>If you’d have expensive BI issues, you were stuck with Fortune 2000 BI vendors and would spend a ton of money and time to get your BI project moving. And guess what, such projects have a high failure rate. Why? Well, if a project is taking year-plus to complete, and if you have some turnover in the team, quite often the project falls apart. </a:t>
            </a:r>
          </a:p>
          <a:p>
            <a:pPr indent="0" lvl="0" marL="0" marR="0" rtl="0" algn="l">
              <a:spcBef>
                <a:spcPts val="0"/>
              </a:spcBef>
              <a:buClr>
                <a:schemeClr val="dk1"/>
              </a:buClr>
              <a:buSzPct val="25000"/>
              <a:buFont typeface="Calibri"/>
              <a:buNone/>
            </a:pPr>
            <a:r>
              <a:rPr lang="en-US"/>
              <a:t>I saw those issues and decided that my team expertise could be of great value to these larger mid-sized organizations. </a:t>
            </a:r>
          </a:p>
        </p:txBody>
      </p:sp>
      <p:sp>
        <p:nvSpPr>
          <p:cNvPr id="160" name="Shape 160"/>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5" name="Shape 165"/>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66" name="Shape 166"/>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3" name="Shape 173"/>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74" name="Shape 174"/>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 name="Shape 42"/>
        <p:cNvGrpSpPr/>
        <p:nvPr/>
      </p:nvGrpSpPr>
      <p:grpSpPr>
        <a:xfrm>
          <a:off x="0" y="0"/>
          <a:ext cx="0" cy="0"/>
          <a:chOff x="0" y="0"/>
          <a:chExt cx="0" cy="0"/>
        </a:xfrm>
      </p:grpSpPr>
      <p:sp>
        <p:nvSpPr>
          <p:cNvPr id="43" name="Shape 43"/>
          <p:cNvSpPr/>
          <p:nvPr>
            <p:ph idx="2" type="sldImg"/>
          </p:nvPr>
        </p:nvSpPr>
        <p:spPr>
          <a:xfrm>
            <a:off x="685799"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4" name="Shape 44"/>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45" name="Shape 45"/>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2" name="Shape 52"/>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53" name="Shape 53"/>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685799"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9" name="Shape 59"/>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It works for inexpensive BI needs! It grows organically.</a:t>
            </a:r>
          </a:p>
          <a:p>
            <a:pPr indent="0" lvl="0" marL="0" marR="0" rtl="0" algn="l">
              <a:spcBef>
                <a:spcPts val="0"/>
              </a:spcBef>
              <a:buClr>
                <a:schemeClr val="dk1"/>
              </a:buClr>
              <a:buSzPct val="25000"/>
              <a:buFont typeface="Calibri"/>
              <a:buNone/>
            </a:pPr>
            <a:r>
              <a:rPr lang="en-US"/>
              <a:t>But for many organizations, this journey becomes expensive. </a:t>
            </a:r>
          </a:p>
        </p:txBody>
      </p:sp>
      <p:sp>
        <p:nvSpPr>
          <p:cNvPr id="60" name="Shape 60"/>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685799"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9" name="Shape 69"/>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The more structured BI journey is for companies with more expensive and complex BI needs .</a:t>
            </a:r>
          </a:p>
          <a:p>
            <a:pPr indent="0" lvl="0" marL="0" marR="0" rtl="0" algn="l">
              <a:spcBef>
                <a:spcPts val="0"/>
              </a:spcBef>
              <a:buClr>
                <a:schemeClr val="dk1"/>
              </a:buClr>
              <a:buSzPct val="25000"/>
              <a:buFont typeface="Calibri"/>
              <a:buNone/>
            </a:pPr>
            <a:r>
              <a:rPr lang="en-US"/>
              <a:t>Labor and performance issues when querying live source systems.  The value of bringing data together. Single version of the truth. </a:t>
            </a:r>
          </a:p>
          <a:p>
            <a:pPr indent="0" lvl="0" marL="0" marR="0" rtl="0" algn="l">
              <a:spcBef>
                <a:spcPts val="0"/>
              </a:spcBef>
              <a:buClr>
                <a:schemeClr val="dk1"/>
              </a:buClr>
              <a:buSzPct val="25000"/>
              <a:buFont typeface="Calibri"/>
              <a:buNone/>
            </a:pPr>
            <a:r>
              <a:rPr lang="en-US"/>
              <a:t>Analytics: really easy to use; run reports in seconds, and be available anytime and anywhere.</a:t>
            </a:r>
          </a:p>
          <a:p>
            <a:pPr indent="0" lvl="0" marL="0" marR="0" rtl="0" algn="l">
              <a:spcBef>
                <a:spcPts val="0"/>
              </a:spcBef>
              <a:buClr>
                <a:schemeClr val="dk1"/>
              </a:buClr>
              <a:buSzPct val="25000"/>
              <a:buFont typeface="Calibri"/>
              <a:buNone/>
            </a:pPr>
            <a:r>
              <a:rPr lang="en-US"/>
              <a:t>BI expertise: to choose, deploy and maintain.</a:t>
            </a:r>
          </a:p>
        </p:txBody>
      </p:sp>
      <p:sp>
        <p:nvSpPr>
          <p:cNvPr id="70" name="Shape 70"/>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1" name="Shape 81"/>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BI platform: right platform? outgrowing? fast enough?</a:t>
            </a:r>
          </a:p>
          <a:p>
            <a:pPr indent="0" lvl="0" marL="0" marR="0" rtl="0" algn="l">
              <a:spcBef>
                <a:spcPts val="0"/>
              </a:spcBef>
              <a:buClr>
                <a:schemeClr val="dk1"/>
              </a:buClr>
              <a:buSzPct val="25000"/>
              <a:buFont typeface="Calibri"/>
              <a:buNone/>
            </a:pPr>
            <a:r>
              <a:rPr lang="en-US"/>
              <a:t>BI expertise: inexpensive BI needs? BI needs are complex and expensive? </a:t>
            </a:r>
          </a:p>
          <a:p>
            <a:pPr indent="0" lvl="0" marL="0" marR="0" rtl="0" algn="l">
              <a:spcBef>
                <a:spcPts val="0"/>
              </a:spcBef>
              <a:buClr>
                <a:schemeClr val="dk1"/>
              </a:buClr>
              <a:buSzPct val="25000"/>
              <a:buFont typeface="Calibri"/>
              <a:buNone/>
            </a:pPr>
            <a:r>
              <a:rPr lang="en-US"/>
              <a:t>Decision makers: Sounds obvious. But it’s not. In many organizations, IT and accounting departments, and management doesn’t get properly engaged. Guess what? Low budget, high failure rates, frustration and many people fired. </a:t>
            </a:r>
          </a:p>
        </p:txBody>
      </p:sp>
      <p:sp>
        <p:nvSpPr>
          <p:cNvPr id="82" name="Shape 82"/>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8" name="Shape 88"/>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Lots of offers for inexpensive BI issues. </a:t>
            </a:r>
          </a:p>
          <a:p>
            <a:pPr indent="0" lvl="0" marL="0" marR="0" rtl="0" algn="l">
              <a:spcBef>
                <a:spcPts val="0"/>
              </a:spcBef>
              <a:buClr>
                <a:schemeClr val="dk1"/>
              </a:buClr>
              <a:buSzPct val="25000"/>
              <a:buFont typeface="Calibri"/>
              <a:buNone/>
            </a:pPr>
            <a:r>
              <a:rPr lang="en-US"/>
              <a:t>If you’d have expensive BI issues, you were stuck with Fortune 2000 BI vendors and would spend a ton of money and time to get your BI project moving. And guess what, such projects have a high failure rate. Why? Well, if a project is taking year-plus to complete, and if you have some turnover in the team, quite often the project falls apart. </a:t>
            </a:r>
          </a:p>
          <a:p>
            <a:pPr indent="0" lvl="0" marL="0" marR="0" rtl="0" algn="l">
              <a:spcBef>
                <a:spcPts val="0"/>
              </a:spcBef>
              <a:buClr>
                <a:schemeClr val="dk1"/>
              </a:buClr>
              <a:buSzPct val="25000"/>
              <a:buFont typeface="Calibri"/>
              <a:buNone/>
            </a:pPr>
            <a:r>
              <a:rPr lang="en-US"/>
              <a:t>I saw those issues and decided that my team expertise could be of great value to these larger mid-sized organizations. </a:t>
            </a:r>
          </a:p>
        </p:txBody>
      </p:sp>
      <p:sp>
        <p:nvSpPr>
          <p:cNvPr id="89" name="Shape 89"/>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6" name="Shape 96"/>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Lots of offers for inexpensive BI issues. </a:t>
            </a:r>
          </a:p>
          <a:p>
            <a:pPr indent="0" lvl="0" marL="0" marR="0" rtl="0" algn="l">
              <a:spcBef>
                <a:spcPts val="0"/>
              </a:spcBef>
              <a:buClr>
                <a:schemeClr val="dk1"/>
              </a:buClr>
              <a:buSzPct val="25000"/>
              <a:buFont typeface="Calibri"/>
              <a:buNone/>
            </a:pPr>
            <a:r>
              <a:rPr lang="en-US"/>
              <a:t>If you’d have expensive BI issues, you were stuck with Fortune 2000 BI vendors and would spend a ton of money and time to get your BI project moving. And guess what, such projects have a high failure rate. Why? Well, if a project is taking year-plus to complete, and if you have some turnover in the team, quite often the project falls apart. </a:t>
            </a:r>
          </a:p>
          <a:p>
            <a:pPr indent="0" lvl="0" marL="0" marR="0" rtl="0" algn="l">
              <a:spcBef>
                <a:spcPts val="0"/>
              </a:spcBef>
              <a:buClr>
                <a:schemeClr val="dk1"/>
              </a:buClr>
              <a:buSzPct val="25000"/>
              <a:buFont typeface="Calibri"/>
              <a:buNone/>
            </a:pPr>
            <a:r>
              <a:rPr lang="en-US"/>
              <a:t>I saw those issues and decided that my team expertise could be of great value to these larger mid-sized organizations. </a:t>
            </a:r>
          </a:p>
        </p:txBody>
      </p:sp>
      <p:sp>
        <p:nvSpPr>
          <p:cNvPr id="97" name="Shape 97"/>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2" name="Shape 102"/>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That’s how DataSelf came to life. An company and solution that brings 3 main values to the table.</a:t>
            </a:r>
          </a:p>
          <a:p>
            <a:pPr indent="0" lvl="0" marL="0" marR="0" rtl="0" algn="l">
              <a:spcBef>
                <a:spcPts val="0"/>
              </a:spcBef>
              <a:buClr>
                <a:schemeClr val="dk1"/>
              </a:buClr>
              <a:buSzPct val="25000"/>
              <a:buFont typeface="Calibri"/>
              <a:buNone/>
            </a:pPr>
            <a:r>
              <a:rPr lang="en-US"/>
              <a:t>Expertise: we do this day and day out. We know a lot about mid-market data sources such as ERP, CRM, payroll, Google Analytics. We know a lot about BI tools and platforms and how to put them together for business value. </a:t>
            </a:r>
          </a:p>
          <a:p>
            <a:pPr indent="0" lvl="0" marL="0" marR="0" rtl="0" algn="l">
              <a:spcBef>
                <a:spcPts val="0"/>
              </a:spcBef>
              <a:buClr>
                <a:schemeClr val="dk1"/>
              </a:buClr>
              <a:buSzPct val="25000"/>
              <a:buFont typeface="Calibri"/>
              <a:buNone/>
            </a:pPr>
            <a:r>
              <a:rPr lang="en-US"/>
              <a:t>BI platform: we’re always looking for the latest and greatest BI, and be sure that is very high performance and mature. </a:t>
            </a:r>
          </a:p>
          <a:p>
            <a:pPr indent="0" lvl="0" marL="0" marR="0" rtl="0" algn="l">
              <a:spcBef>
                <a:spcPts val="0"/>
              </a:spcBef>
              <a:buClr>
                <a:schemeClr val="dk1"/>
              </a:buClr>
              <a:buSzPct val="25000"/>
              <a:buFont typeface="Calibri"/>
              <a:buNone/>
            </a:pPr>
            <a:r>
              <a:rPr lang="en-US"/>
              <a:t>Finally, instead of starting your project with a blank sheet, we provide a ton of preconfigured templates. </a:t>
            </a:r>
          </a:p>
        </p:txBody>
      </p:sp>
      <p:sp>
        <p:nvSpPr>
          <p:cNvPr id="103" name="Shape 103"/>
          <p:cNvSpPr txBox="1"/>
          <p:nvPr>
            <p:ph idx="12" type="sldNum"/>
          </p:nvPr>
        </p:nvSpPr>
        <p:spPr>
          <a:xfrm>
            <a:off x="3884612" y="8685213"/>
            <a:ext cx="2971799" cy="4587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4" name="Shape 1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Header opt.1">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Header opt.4">
    <p:spTree>
      <p:nvGrpSpPr>
        <p:cNvPr id="16"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pyright">
    <p:spTree>
      <p:nvGrpSpPr>
        <p:cNvPr id="17" name="Shape 1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ntent">
    <p:spTree>
      <p:nvGrpSpPr>
        <p:cNvPr id="18" name="Shape 1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hank you">
    <p:spTree>
      <p:nvGrpSpPr>
        <p:cNvPr id="19" name="Shape 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idx="12" type="sldNum"/>
          </p:nvPr>
        </p:nvSpPr>
        <p:spPr>
          <a:xfrm>
            <a:off x="6948631" y="4722701"/>
            <a:ext cx="1875600" cy="420900"/>
          </a:xfrm>
          <a:prstGeom prst="rect">
            <a:avLst/>
          </a:prstGeom>
          <a:noFill/>
          <a:ln>
            <a:noFill/>
          </a:ln>
        </p:spPr>
        <p:txBody>
          <a:bodyPr anchorCtr="0" anchor="ctr" bIns="0" lIns="0" rIns="0" tIns="0">
            <a:noAutofit/>
          </a:bodyPr>
          <a:lstStyle/>
          <a:p>
            <a:pPr indent="0" lvl="0" marL="0" marR="0" rtl="0" algn="r">
              <a:lnSpc>
                <a:spcPct val="100000"/>
              </a:lnSpc>
              <a:spcBef>
                <a:spcPts val="0"/>
              </a:spcBef>
              <a:spcAft>
                <a:spcPts val="0"/>
              </a:spcAft>
              <a:buClr>
                <a:schemeClr val="lt1"/>
              </a:buClr>
              <a:buSzPct val="25000"/>
              <a:buFont typeface="Calibri"/>
              <a:buNone/>
            </a:pPr>
            <a:fld id="{00000000-1234-1234-1234-123412341234}" type="slidenum">
              <a:rPr b="0" i="0" lang="en-US" sz="900" u="none" cap="none" strike="noStrike">
                <a:solidFill>
                  <a:schemeClr val="lt1"/>
                </a:solidFill>
                <a:latin typeface="Calibri"/>
                <a:ea typeface="Calibri"/>
                <a:cs typeface="Calibri"/>
                <a:sym typeface="Calibri"/>
              </a:rPr>
              <a:t>‹#›</a:t>
            </a:fld>
          </a:p>
        </p:txBody>
      </p:sp>
      <p:sp>
        <p:nvSpPr>
          <p:cNvPr id="11" name="Shape 11"/>
          <p:cNvSpPr/>
          <p:nvPr/>
        </p:nvSpPr>
        <p:spPr>
          <a:xfrm>
            <a:off x="0" y="5090940"/>
            <a:ext cx="9181800" cy="56400"/>
          </a:xfrm>
          <a:prstGeom prst="rect">
            <a:avLst/>
          </a:prstGeom>
          <a:solidFill>
            <a:srgbClr val="7BA182"/>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Font typeface="Verdana"/>
              <a:buNone/>
            </a:pPr>
            <a:r>
              <a:t/>
            </a:r>
            <a:endParaRPr b="0" i="0" sz="1000" u="none" cap="none" strike="noStrike">
              <a:solidFill>
                <a:srgbClr val="000000"/>
              </a:solidFill>
              <a:latin typeface="Verdana"/>
              <a:ea typeface="Verdana"/>
              <a:cs typeface="Verdana"/>
              <a:sym typeface="Verdana"/>
            </a:endParaRPr>
          </a:p>
        </p:txBody>
      </p:sp>
      <p:sp>
        <p:nvSpPr>
          <p:cNvPr id="12" name="Shape 12"/>
          <p:cNvSpPr/>
          <p:nvPr/>
        </p:nvSpPr>
        <p:spPr>
          <a:xfrm>
            <a:off x="-18900" y="-13143"/>
            <a:ext cx="9181800" cy="207000"/>
          </a:xfrm>
          <a:prstGeom prst="rect">
            <a:avLst/>
          </a:prstGeom>
          <a:solidFill>
            <a:srgbClr val="7BA182"/>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Font typeface="Verdana"/>
              <a:buNone/>
            </a:pPr>
            <a:r>
              <a:t/>
            </a:r>
            <a:endParaRPr b="0" i="0" sz="1000" u="none" cap="none" strike="noStrike">
              <a:solidFill>
                <a:srgbClr val="000000"/>
              </a:solidFill>
              <a:latin typeface="Verdana"/>
              <a:ea typeface="Verdana"/>
              <a:cs typeface="Verdana"/>
              <a:sym typeface="Verdana"/>
            </a:endParaRPr>
          </a:p>
        </p:txBody>
      </p:sp>
      <p:pic>
        <p:nvPicPr>
          <p:cNvPr id="13" name="Shape 13"/>
          <p:cNvPicPr preferRelativeResize="0"/>
          <p:nvPr/>
        </p:nvPicPr>
        <p:blipFill rotWithShape="1">
          <a:blip r:embed="rId1">
            <a:alphaModFix/>
          </a:blip>
          <a:srcRect b="0" l="0" r="0" t="0"/>
          <a:stretch/>
        </p:blipFill>
        <p:spPr>
          <a:xfrm>
            <a:off x="8049890" y="9836"/>
            <a:ext cx="1051800" cy="183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12.png"/><Relationship Id="rId13" Type="http://schemas.openxmlformats.org/officeDocument/2006/relationships/image" Target="../media/image11.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3.png"/><Relationship Id="rId15" Type="http://schemas.openxmlformats.org/officeDocument/2006/relationships/image" Target="../media/image10.png"/><Relationship Id="rId1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3.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23.jpg"/><Relationship Id="rId7"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mailto:jgirardi@dataself.com"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 name="Shape 24"/>
        <p:cNvGrpSpPr/>
        <p:nvPr/>
      </p:nvGrpSpPr>
      <p:grpSpPr>
        <a:xfrm>
          <a:off x="0" y="0"/>
          <a:ext cx="0" cy="0"/>
          <a:chOff x="0" y="0"/>
          <a:chExt cx="0" cy="0"/>
        </a:xfrm>
      </p:grpSpPr>
      <p:pic>
        <p:nvPicPr>
          <p:cNvPr id="25" name="Shape 25"/>
          <p:cNvPicPr preferRelativeResize="0"/>
          <p:nvPr/>
        </p:nvPicPr>
        <p:blipFill rotWithShape="1">
          <a:blip r:embed="rId3">
            <a:alphaModFix/>
          </a:blip>
          <a:srcRect b="0" l="0" r="0" t="0"/>
          <a:stretch/>
        </p:blipFill>
        <p:spPr>
          <a:xfrm>
            <a:off x="1008275" y="2798124"/>
            <a:ext cx="1361999" cy="609000"/>
          </a:xfrm>
          <a:prstGeom prst="rect">
            <a:avLst/>
          </a:prstGeom>
          <a:noFill/>
          <a:ln>
            <a:noFill/>
          </a:ln>
        </p:spPr>
      </p:pic>
      <p:pic>
        <p:nvPicPr>
          <p:cNvPr id="26" name="Shape 26"/>
          <p:cNvPicPr preferRelativeResize="0"/>
          <p:nvPr/>
        </p:nvPicPr>
        <p:blipFill rotWithShape="1">
          <a:blip r:embed="rId4">
            <a:alphaModFix/>
          </a:blip>
          <a:srcRect b="0" l="0" r="0" t="0"/>
          <a:stretch/>
        </p:blipFill>
        <p:spPr>
          <a:xfrm>
            <a:off x="6714464" y="2626299"/>
            <a:ext cx="2075100" cy="467700"/>
          </a:xfrm>
          <a:prstGeom prst="rect">
            <a:avLst/>
          </a:prstGeom>
          <a:noFill/>
          <a:ln>
            <a:noFill/>
          </a:ln>
        </p:spPr>
      </p:pic>
      <p:pic>
        <p:nvPicPr>
          <p:cNvPr id="27" name="Shape 27"/>
          <p:cNvPicPr preferRelativeResize="0"/>
          <p:nvPr/>
        </p:nvPicPr>
        <p:blipFill rotWithShape="1">
          <a:blip r:embed="rId5">
            <a:alphaModFix/>
          </a:blip>
          <a:srcRect b="0" l="0" r="0" t="0"/>
          <a:stretch/>
        </p:blipFill>
        <p:spPr>
          <a:xfrm>
            <a:off x="1162926" y="285706"/>
            <a:ext cx="1052700" cy="467700"/>
          </a:xfrm>
          <a:prstGeom prst="rect">
            <a:avLst/>
          </a:prstGeom>
          <a:noFill/>
          <a:ln>
            <a:noFill/>
          </a:ln>
        </p:spPr>
      </p:pic>
      <p:pic>
        <p:nvPicPr>
          <p:cNvPr id="28" name="Shape 28"/>
          <p:cNvPicPr preferRelativeResize="0"/>
          <p:nvPr/>
        </p:nvPicPr>
        <p:blipFill rotWithShape="1">
          <a:blip r:embed="rId6">
            <a:alphaModFix/>
          </a:blip>
          <a:srcRect b="0" l="0" r="0" t="0"/>
          <a:stretch/>
        </p:blipFill>
        <p:spPr>
          <a:xfrm>
            <a:off x="7113775" y="391224"/>
            <a:ext cx="1276500" cy="418800"/>
          </a:xfrm>
          <a:prstGeom prst="rect">
            <a:avLst/>
          </a:prstGeom>
          <a:noFill/>
          <a:ln>
            <a:noFill/>
          </a:ln>
        </p:spPr>
      </p:pic>
      <p:pic>
        <p:nvPicPr>
          <p:cNvPr id="29" name="Shape 29"/>
          <p:cNvPicPr preferRelativeResize="0"/>
          <p:nvPr/>
        </p:nvPicPr>
        <p:blipFill rotWithShape="1">
          <a:blip r:embed="rId7">
            <a:alphaModFix/>
          </a:blip>
          <a:srcRect b="0" l="0" r="0" t="0"/>
          <a:stretch/>
        </p:blipFill>
        <p:spPr>
          <a:xfrm>
            <a:off x="6471152" y="1980006"/>
            <a:ext cx="2077799" cy="546600"/>
          </a:xfrm>
          <a:prstGeom prst="rect">
            <a:avLst/>
          </a:prstGeom>
          <a:noFill/>
          <a:ln>
            <a:noFill/>
          </a:ln>
        </p:spPr>
      </p:pic>
      <p:sp>
        <p:nvSpPr>
          <p:cNvPr id="30" name="Shape 30"/>
          <p:cNvSpPr/>
          <p:nvPr/>
        </p:nvSpPr>
        <p:spPr>
          <a:xfrm>
            <a:off x="6471150" y="1964875"/>
            <a:ext cx="657900" cy="643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31" name="Shape 31"/>
          <p:cNvPicPr preferRelativeResize="0"/>
          <p:nvPr/>
        </p:nvPicPr>
        <p:blipFill rotWithShape="1">
          <a:blip r:embed="rId8">
            <a:alphaModFix/>
          </a:blip>
          <a:srcRect b="0" l="0" r="0" t="0"/>
          <a:stretch/>
        </p:blipFill>
        <p:spPr>
          <a:xfrm>
            <a:off x="7310927" y="3563122"/>
            <a:ext cx="762300" cy="715800"/>
          </a:xfrm>
          <a:prstGeom prst="rect">
            <a:avLst/>
          </a:prstGeom>
          <a:noFill/>
          <a:ln>
            <a:noFill/>
          </a:ln>
        </p:spPr>
      </p:pic>
      <p:pic>
        <p:nvPicPr>
          <p:cNvPr id="32" name="Shape 32"/>
          <p:cNvPicPr preferRelativeResize="0"/>
          <p:nvPr/>
        </p:nvPicPr>
        <p:blipFill rotWithShape="1">
          <a:blip r:embed="rId9">
            <a:alphaModFix/>
          </a:blip>
          <a:srcRect b="0" l="0" r="0" t="0"/>
          <a:stretch/>
        </p:blipFill>
        <p:spPr>
          <a:xfrm>
            <a:off x="6684227" y="4530928"/>
            <a:ext cx="2015700" cy="329100"/>
          </a:xfrm>
          <a:prstGeom prst="rect">
            <a:avLst/>
          </a:prstGeom>
          <a:noFill/>
          <a:ln>
            <a:noFill/>
          </a:ln>
        </p:spPr>
      </p:pic>
      <p:sp>
        <p:nvSpPr>
          <p:cNvPr id="33" name="Shape 33"/>
          <p:cNvSpPr txBox="1"/>
          <p:nvPr/>
        </p:nvSpPr>
        <p:spPr>
          <a:xfrm>
            <a:off x="3164130" y="278200"/>
            <a:ext cx="2658000" cy="45816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B050"/>
              </a:buClr>
              <a:buSzPct val="25000"/>
              <a:buFont typeface="Arial"/>
              <a:buNone/>
            </a:pPr>
            <a:r>
              <a:rPr b="1" i="0" lang="en-US" sz="30000" u="none" cap="none" strike="noStrike">
                <a:solidFill>
                  <a:srgbClr val="00B050"/>
                </a:solidFill>
                <a:latin typeface="Arial"/>
                <a:ea typeface="Arial"/>
                <a:cs typeface="Arial"/>
                <a:sym typeface="Arial"/>
              </a:rPr>
              <a:t>?</a:t>
            </a:r>
          </a:p>
        </p:txBody>
      </p:sp>
      <p:pic>
        <p:nvPicPr>
          <p:cNvPr id="34" name="Shape 34"/>
          <p:cNvPicPr preferRelativeResize="0"/>
          <p:nvPr/>
        </p:nvPicPr>
        <p:blipFill>
          <a:blip r:embed="rId10">
            <a:alphaModFix/>
          </a:blip>
          <a:stretch>
            <a:fillRect/>
          </a:stretch>
        </p:blipFill>
        <p:spPr>
          <a:xfrm>
            <a:off x="1051086" y="4447313"/>
            <a:ext cx="1276380" cy="471398"/>
          </a:xfrm>
          <a:prstGeom prst="rect">
            <a:avLst/>
          </a:prstGeom>
          <a:noFill/>
          <a:ln>
            <a:noFill/>
          </a:ln>
        </p:spPr>
      </p:pic>
      <p:pic>
        <p:nvPicPr>
          <p:cNvPr id="35" name="Shape 35"/>
          <p:cNvPicPr preferRelativeResize="0"/>
          <p:nvPr/>
        </p:nvPicPr>
        <p:blipFill>
          <a:blip r:embed="rId11">
            <a:alphaModFix/>
          </a:blip>
          <a:stretch>
            <a:fillRect/>
          </a:stretch>
        </p:blipFill>
        <p:spPr>
          <a:xfrm>
            <a:off x="1376364" y="3607650"/>
            <a:ext cx="625825" cy="587575"/>
          </a:xfrm>
          <a:prstGeom prst="rect">
            <a:avLst/>
          </a:prstGeom>
          <a:noFill/>
          <a:ln>
            <a:noFill/>
          </a:ln>
        </p:spPr>
      </p:pic>
      <p:pic>
        <p:nvPicPr>
          <p:cNvPr id="36" name="Shape 36"/>
          <p:cNvPicPr preferRelativeResize="0"/>
          <p:nvPr/>
        </p:nvPicPr>
        <p:blipFill>
          <a:blip r:embed="rId12">
            <a:alphaModFix/>
          </a:blip>
          <a:stretch>
            <a:fillRect/>
          </a:stretch>
        </p:blipFill>
        <p:spPr>
          <a:xfrm>
            <a:off x="738018" y="979488"/>
            <a:ext cx="1902517" cy="276112"/>
          </a:xfrm>
          <a:prstGeom prst="rect">
            <a:avLst/>
          </a:prstGeom>
          <a:noFill/>
          <a:ln>
            <a:noFill/>
          </a:ln>
        </p:spPr>
      </p:pic>
      <p:sp>
        <p:nvSpPr>
          <p:cNvPr id="37" name="Shape 37"/>
          <p:cNvSpPr txBox="1"/>
          <p:nvPr/>
        </p:nvSpPr>
        <p:spPr>
          <a:xfrm>
            <a:off x="882900" y="4949657"/>
            <a:ext cx="7203600" cy="120300"/>
          </a:xfrm>
          <a:prstGeom prst="rect">
            <a:avLst/>
          </a:prstGeom>
          <a:solidFill>
            <a:srgbClr val="FFFFFF"/>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3300"/>
              </a:buClr>
              <a:buSzPct val="25000"/>
              <a:buFont typeface="Arial"/>
              <a:buNone/>
            </a:pPr>
            <a:r>
              <a:rPr b="0" i="0" lang="en-US" sz="600" u="none" cap="none" strike="noStrike">
                <a:solidFill>
                  <a:srgbClr val="003300"/>
                </a:solidFill>
                <a:latin typeface="Arial"/>
                <a:ea typeface="Arial"/>
                <a:cs typeface="Arial"/>
                <a:sym typeface="Arial"/>
              </a:rPr>
              <a:t>All rights reserved. DataSelf is a trademark of DataSelf Corp. All other marks and images belong to their respective owners. </a:t>
            </a:r>
          </a:p>
        </p:txBody>
      </p:sp>
      <p:pic>
        <p:nvPicPr>
          <p:cNvPr id="38" name="Shape 38"/>
          <p:cNvPicPr preferRelativeResize="0"/>
          <p:nvPr/>
        </p:nvPicPr>
        <p:blipFill>
          <a:blip r:embed="rId13">
            <a:alphaModFix/>
          </a:blip>
          <a:stretch>
            <a:fillRect/>
          </a:stretch>
        </p:blipFill>
        <p:spPr>
          <a:xfrm>
            <a:off x="889026" y="1541349"/>
            <a:ext cx="1600500" cy="354650"/>
          </a:xfrm>
          <a:prstGeom prst="rect">
            <a:avLst/>
          </a:prstGeom>
          <a:noFill/>
          <a:ln>
            <a:noFill/>
          </a:ln>
        </p:spPr>
      </p:pic>
      <p:pic>
        <p:nvPicPr>
          <p:cNvPr id="39" name="Shape 39"/>
          <p:cNvPicPr preferRelativeResize="0"/>
          <p:nvPr/>
        </p:nvPicPr>
        <p:blipFill>
          <a:blip r:embed="rId14">
            <a:alphaModFix/>
          </a:blip>
          <a:stretch>
            <a:fillRect/>
          </a:stretch>
        </p:blipFill>
        <p:spPr>
          <a:xfrm>
            <a:off x="6736625" y="1321450"/>
            <a:ext cx="2077800" cy="609125"/>
          </a:xfrm>
          <a:prstGeom prst="rect">
            <a:avLst/>
          </a:prstGeom>
          <a:noFill/>
          <a:ln>
            <a:noFill/>
          </a:ln>
        </p:spPr>
      </p:pic>
      <p:pic>
        <p:nvPicPr>
          <p:cNvPr id="40" name="Shape 40"/>
          <p:cNvPicPr preferRelativeResize="0"/>
          <p:nvPr/>
        </p:nvPicPr>
        <p:blipFill>
          <a:blip r:embed="rId15">
            <a:alphaModFix/>
          </a:blip>
          <a:stretch>
            <a:fillRect/>
          </a:stretch>
        </p:blipFill>
        <p:spPr>
          <a:xfrm>
            <a:off x="948126" y="2234925"/>
            <a:ext cx="1482275" cy="393400"/>
          </a:xfrm>
          <a:prstGeom prst="rect">
            <a:avLst/>
          </a:prstGeom>
          <a:noFill/>
          <a:ln>
            <a:noFill/>
          </a:ln>
        </p:spPr>
      </p:pic>
      <p:sp>
        <p:nvSpPr>
          <p:cNvPr id="41" name="Shape 41"/>
          <p:cNvSpPr/>
          <p:nvPr/>
        </p:nvSpPr>
        <p:spPr>
          <a:xfrm>
            <a:off x="6555825" y="1181175"/>
            <a:ext cx="2404800" cy="2057400"/>
          </a:xfrm>
          <a:prstGeom prst="rect">
            <a:avLst/>
          </a:prstGeom>
          <a:noFill/>
          <a:ln cap="flat" cmpd="sng" w="952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idx="4294967295" type="sldNum"/>
          </p:nvPr>
        </p:nvSpPr>
        <p:spPr>
          <a:xfrm>
            <a:off x="6948631" y="4722701"/>
            <a:ext cx="1875600" cy="420600"/>
          </a:xfrm>
          <a:prstGeom prst="rect">
            <a:avLst/>
          </a:prstGeom>
          <a:noFill/>
          <a:ln>
            <a:noFill/>
          </a:ln>
        </p:spPr>
        <p:txBody>
          <a:bodyPr anchorCtr="0" anchor="ctr" bIns="0" lIns="0" rIns="0" tIns="0">
            <a:noAutofit/>
          </a:bodyPr>
          <a:lstStyle/>
          <a:p>
            <a:pPr indent="0" lvl="0" marL="0" marR="0" rtl="0" algn="r">
              <a:lnSpc>
                <a:spcPct val="100000"/>
              </a:lnSpc>
              <a:spcBef>
                <a:spcPts val="0"/>
              </a:spcBef>
              <a:spcAft>
                <a:spcPts val="0"/>
              </a:spcAft>
              <a:buClr>
                <a:schemeClr val="lt1"/>
              </a:buClr>
              <a:buSzPct val="25000"/>
              <a:buFont typeface="Calibri"/>
              <a:buNone/>
            </a:pPr>
            <a:fld id="{00000000-1234-1234-1234-123412341234}" type="slidenum">
              <a:rPr b="0" i="0" lang="en-US" sz="900" u="none" cap="none" strike="noStrike">
                <a:solidFill>
                  <a:schemeClr val="lt1"/>
                </a:solidFill>
                <a:latin typeface="Calibri"/>
                <a:ea typeface="Calibri"/>
                <a:cs typeface="Calibri"/>
                <a:sym typeface="Calibri"/>
              </a:rPr>
              <a:t>‹#›</a:t>
            </a:fld>
          </a:p>
        </p:txBody>
      </p:sp>
      <p:sp>
        <p:nvSpPr>
          <p:cNvPr id="113" name="Shape 113"/>
          <p:cNvSpPr txBox="1"/>
          <p:nvPr/>
        </p:nvSpPr>
        <p:spPr>
          <a:xfrm>
            <a:off x="-4650" y="216675"/>
            <a:ext cx="9153300" cy="8697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0" lang="en-US" sz="3000" u="none" cap="none" strike="noStrike">
                <a:solidFill>
                  <a:srgbClr val="558B54"/>
                </a:solidFill>
                <a:latin typeface="Arial Black"/>
                <a:ea typeface="Arial Black"/>
                <a:cs typeface="Arial Black"/>
                <a:sym typeface="Arial Black"/>
              </a:rPr>
              <a:t>Latest Gartner Magic Quadrant for  </a:t>
            </a:r>
          </a:p>
          <a:p>
            <a:pPr indent="0" lvl="0" marL="0" marR="0" rtl="0" algn="ctr">
              <a:lnSpc>
                <a:spcPct val="100000"/>
              </a:lnSpc>
              <a:spcBef>
                <a:spcPts val="0"/>
              </a:spcBef>
              <a:spcAft>
                <a:spcPts val="0"/>
              </a:spcAft>
              <a:buClr>
                <a:srgbClr val="000000"/>
              </a:buClr>
              <a:buSzPct val="25000"/>
              <a:buFont typeface="Arial"/>
              <a:buNone/>
            </a:pPr>
            <a:r>
              <a:rPr b="0" i="0" lang="en-US" sz="3000" u="none" cap="none" strike="noStrike">
                <a:solidFill>
                  <a:srgbClr val="558B54"/>
                </a:solidFill>
                <a:latin typeface="Arial Black"/>
                <a:ea typeface="Arial Black"/>
                <a:cs typeface="Arial Black"/>
                <a:sym typeface="Arial Black"/>
              </a:rPr>
              <a:t>BI and Analytics Platforms</a:t>
            </a:r>
          </a:p>
        </p:txBody>
      </p:sp>
      <p:pic>
        <p:nvPicPr>
          <p:cNvPr id="114" name="Shape 114"/>
          <p:cNvPicPr preferRelativeResize="0"/>
          <p:nvPr/>
        </p:nvPicPr>
        <p:blipFill rotWithShape="1">
          <a:blip r:embed="rId3">
            <a:alphaModFix/>
          </a:blip>
          <a:srcRect b="0" l="0" r="0" t="0"/>
          <a:stretch/>
        </p:blipFill>
        <p:spPr>
          <a:xfrm>
            <a:off x="2694350" y="1346925"/>
            <a:ext cx="3639600" cy="3634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idx="4294967295" type="sldNum"/>
          </p:nvPr>
        </p:nvSpPr>
        <p:spPr>
          <a:xfrm>
            <a:off x="6948631" y="4722701"/>
            <a:ext cx="1875600" cy="420900"/>
          </a:xfrm>
          <a:prstGeom prst="rect">
            <a:avLst/>
          </a:prstGeom>
          <a:noFill/>
          <a:ln>
            <a:noFill/>
          </a:ln>
        </p:spPr>
        <p:txBody>
          <a:bodyPr anchorCtr="0" anchor="ctr" bIns="0" lIns="0" rIns="0" tIns="0">
            <a:noAutofit/>
          </a:bodyPr>
          <a:lstStyle/>
          <a:p>
            <a:pPr indent="0" lvl="0" marL="0" marR="0" rtl="0" algn="r">
              <a:lnSpc>
                <a:spcPct val="100000"/>
              </a:lnSpc>
              <a:spcBef>
                <a:spcPts val="0"/>
              </a:spcBef>
              <a:spcAft>
                <a:spcPts val="0"/>
              </a:spcAft>
              <a:buClr>
                <a:schemeClr val="lt1"/>
              </a:buClr>
              <a:buSzPct val="25000"/>
              <a:buFont typeface="Calibri"/>
              <a:buNone/>
            </a:pPr>
            <a:fld id="{00000000-1234-1234-1234-123412341234}" type="slidenum">
              <a:rPr b="0" i="0" lang="en-US" sz="900" u="none" cap="none" strike="noStrike">
                <a:solidFill>
                  <a:schemeClr val="lt1"/>
                </a:solidFill>
                <a:latin typeface="Calibri"/>
                <a:ea typeface="Calibri"/>
                <a:cs typeface="Calibri"/>
                <a:sym typeface="Calibri"/>
              </a:rPr>
              <a:t>‹#›</a:t>
            </a:fld>
          </a:p>
        </p:txBody>
      </p:sp>
      <p:sp>
        <p:nvSpPr>
          <p:cNvPr id="121" name="Shape 121"/>
          <p:cNvSpPr/>
          <p:nvPr/>
        </p:nvSpPr>
        <p:spPr>
          <a:xfrm>
            <a:off x="6964738" y="954215"/>
            <a:ext cx="822300" cy="618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000" u="none" cap="none" strike="noStrike">
              <a:solidFill>
                <a:srgbClr val="000000"/>
              </a:solidFill>
              <a:latin typeface="Verdana"/>
              <a:ea typeface="Verdana"/>
              <a:cs typeface="Verdana"/>
              <a:sym typeface="Verdana"/>
            </a:endParaRPr>
          </a:p>
        </p:txBody>
      </p:sp>
      <p:sp>
        <p:nvSpPr>
          <p:cNvPr id="122" name="Shape 122"/>
          <p:cNvSpPr txBox="1"/>
          <p:nvPr/>
        </p:nvSpPr>
        <p:spPr>
          <a:xfrm>
            <a:off x="0" y="43668"/>
            <a:ext cx="9144000" cy="857400"/>
          </a:xfrm>
          <a:prstGeom prst="rect">
            <a:avLst/>
          </a:prstGeom>
          <a:noFill/>
          <a:ln>
            <a:noFill/>
          </a:ln>
        </p:spPr>
        <p:txBody>
          <a:bodyPr anchorCtr="0" anchor="ctr" bIns="40825" lIns="81625" rIns="81625" tIns="40825">
            <a:noAutofit/>
          </a:bodyPr>
          <a:lstStyle/>
          <a:p>
            <a:pPr lvl="0" rtl="0" algn="ctr">
              <a:lnSpc>
                <a:spcPct val="90000"/>
              </a:lnSpc>
              <a:spcBef>
                <a:spcPts val="0"/>
              </a:spcBef>
              <a:buNone/>
            </a:pPr>
            <a:r>
              <a:rPr b="1" lang="en-US" sz="3200">
                <a:solidFill>
                  <a:srgbClr val="558B54"/>
                </a:solidFill>
              </a:rPr>
              <a:t>DataSelf Analytics Architecture</a:t>
            </a:r>
          </a:p>
        </p:txBody>
      </p:sp>
      <p:pic>
        <p:nvPicPr>
          <p:cNvPr id="123" name="Shape 123"/>
          <p:cNvPicPr preferRelativeResize="0"/>
          <p:nvPr/>
        </p:nvPicPr>
        <p:blipFill rotWithShape="1">
          <a:blip r:embed="rId3">
            <a:alphaModFix/>
          </a:blip>
          <a:srcRect b="0" l="0" r="0" t="0"/>
          <a:stretch/>
        </p:blipFill>
        <p:spPr>
          <a:xfrm>
            <a:off x="911075" y="862850"/>
            <a:ext cx="7275300" cy="2226900"/>
          </a:xfrm>
          <a:prstGeom prst="rect">
            <a:avLst/>
          </a:prstGeom>
          <a:noFill/>
          <a:ln>
            <a:noFill/>
          </a:ln>
        </p:spPr>
      </p:pic>
      <p:pic>
        <p:nvPicPr>
          <p:cNvPr descr="Microsoft-SQL_transp.png" id="124" name="Shape 124"/>
          <p:cNvPicPr preferRelativeResize="0"/>
          <p:nvPr/>
        </p:nvPicPr>
        <p:blipFill rotWithShape="1">
          <a:blip r:embed="rId4">
            <a:alphaModFix/>
          </a:blip>
          <a:srcRect b="0" l="0" r="0" t="0"/>
          <a:stretch/>
        </p:blipFill>
        <p:spPr>
          <a:xfrm>
            <a:off x="3052575" y="2722496"/>
            <a:ext cx="1617900" cy="593700"/>
          </a:xfrm>
          <a:prstGeom prst="rect">
            <a:avLst/>
          </a:prstGeom>
          <a:noFill/>
          <a:ln>
            <a:noFill/>
          </a:ln>
        </p:spPr>
      </p:pic>
      <p:pic>
        <p:nvPicPr>
          <p:cNvPr descr="DataSelf_ETL_transp.png" id="125" name="Shape 125"/>
          <p:cNvPicPr preferRelativeResize="0"/>
          <p:nvPr/>
        </p:nvPicPr>
        <p:blipFill rotWithShape="1">
          <a:blip r:embed="rId5">
            <a:alphaModFix/>
          </a:blip>
          <a:srcRect b="0" l="0" r="0" t="0"/>
          <a:stretch/>
        </p:blipFill>
        <p:spPr>
          <a:xfrm>
            <a:off x="3019574" y="3599775"/>
            <a:ext cx="1683900" cy="525900"/>
          </a:xfrm>
          <a:prstGeom prst="rect">
            <a:avLst/>
          </a:prstGeom>
          <a:noFill/>
          <a:ln>
            <a:noFill/>
          </a:ln>
        </p:spPr>
      </p:pic>
      <p:pic>
        <p:nvPicPr>
          <p:cNvPr descr="tableau.jpg" id="126" name="Shape 126"/>
          <p:cNvPicPr preferRelativeResize="0"/>
          <p:nvPr/>
        </p:nvPicPr>
        <p:blipFill rotWithShape="1">
          <a:blip r:embed="rId6">
            <a:alphaModFix/>
          </a:blip>
          <a:srcRect b="0" l="0" r="0" t="0"/>
          <a:stretch/>
        </p:blipFill>
        <p:spPr>
          <a:xfrm>
            <a:off x="5632071" y="3073183"/>
            <a:ext cx="2252100" cy="561300"/>
          </a:xfrm>
          <a:prstGeom prst="rect">
            <a:avLst/>
          </a:prstGeom>
          <a:noFill/>
          <a:ln>
            <a:noFill/>
          </a:ln>
        </p:spPr>
      </p:pic>
      <p:pic>
        <p:nvPicPr>
          <p:cNvPr id="127" name="Shape 127"/>
          <p:cNvPicPr preferRelativeResize="0"/>
          <p:nvPr/>
        </p:nvPicPr>
        <p:blipFill rotWithShape="1">
          <a:blip r:embed="rId7">
            <a:alphaModFix/>
          </a:blip>
          <a:srcRect b="10249" l="3767" r="3656" t="3185"/>
          <a:stretch/>
        </p:blipFill>
        <p:spPr>
          <a:xfrm>
            <a:off x="5711724" y="3834233"/>
            <a:ext cx="2252099" cy="121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idx="4294967295" type="sldNum"/>
          </p:nvPr>
        </p:nvSpPr>
        <p:spPr>
          <a:xfrm>
            <a:off x="6948631" y="4722701"/>
            <a:ext cx="1875600" cy="420900"/>
          </a:xfrm>
          <a:prstGeom prst="rect">
            <a:avLst/>
          </a:prstGeom>
          <a:noFill/>
          <a:ln>
            <a:noFill/>
          </a:ln>
        </p:spPr>
        <p:txBody>
          <a:bodyPr anchorCtr="0" anchor="ctr" bIns="0" lIns="0" rIns="0" tIns="0">
            <a:noAutofit/>
          </a:bodyPr>
          <a:lstStyle/>
          <a:p>
            <a:pPr indent="0" lvl="0" marL="0" marR="0" rtl="0" algn="r">
              <a:lnSpc>
                <a:spcPct val="100000"/>
              </a:lnSpc>
              <a:spcBef>
                <a:spcPts val="0"/>
              </a:spcBef>
              <a:spcAft>
                <a:spcPts val="0"/>
              </a:spcAft>
              <a:buClr>
                <a:schemeClr val="lt1"/>
              </a:buClr>
              <a:buSzPct val="25000"/>
              <a:buFont typeface="Calibri"/>
              <a:buNone/>
            </a:pPr>
            <a:fld id="{00000000-1234-1234-1234-123412341234}" type="slidenum">
              <a:rPr b="0" i="0" lang="en-US" sz="900" u="none" cap="none" strike="noStrike">
                <a:solidFill>
                  <a:schemeClr val="lt1"/>
                </a:solidFill>
                <a:latin typeface="Calibri"/>
                <a:ea typeface="Calibri"/>
                <a:cs typeface="Calibri"/>
                <a:sym typeface="Calibri"/>
              </a:rPr>
              <a:t>‹#›</a:t>
            </a:fld>
          </a:p>
        </p:txBody>
      </p:sp>
      <p:sp>
        <p:nvSpPr>
          <p:cNvPr id="134" name="Shape 134"/>
          <p:cNvSpPr/>
          <p:nvPr/>
        </p:nvSpPr>
        <p:spPr>
          <a:xfrm>
            <a:off x="6964738" y="954215"/>
            <a:ext cx="822300" cy="618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000" u="none" cap="none" strike="noStrike">
              <a:solidFill>
                <a:srgbClr val="000000"/>
              </a:solidFill>
              <a:latin typeface="Verdana"/>
              <a:ea typeface="Verdana"/>
              <a:cs typeface="Verdana"/>
              <a:sym typeface="Verdana"/>
            </a:endParaRPr>
          </a:p>
        </p:txBody>
      </p:sp>
      <p:pic>
        <p:nvPicPr>
          <p:cNvPr id="135" name="Shape 135"/>
          <p:cNvPicPr preferRelativeResize="0"/>
          <p:nvPr/>
        </p:nvPicPr>
        <p:blipFill>
          <a:blip r:embed="rId3">
            <a:alphaModFix/>
          </a:blip>
          <a:stretch>
            <a:fillRect/>
          </a:stretch>
        </p:blipFill>
        <p:spPr>
          <a:xfrm>
            <a:off x="372325" y="959850"/>
            <a:ext cx="5953051" cy="3424475"/>
          </a:xfrm>
          <a:prstGeom prst="rect">
            <a:avLst/>
          </a:prstGeom>
          <a:noFill/>
          <a:ln>
            <a:noFill/>
          </a:ln>
        </p:spPr>
      </p:pic>
      <p:sp>
        <p:nvSpPr>
          <p:cNvPr id="136" name="Shape 136"/>
          <p:cNvSpPr/>
          <p:nvPr/>
        </p:nvSpPr>
        <p:spPr>
          <a:xfrm>
            <a:off x="6454500" y="959850"/>
            <a:ext cx="2641500" cy="3223800"/>
          </a:xfrm>
          <a:prstGeom prst="rect">
            <a:avLst/>
          </a:prstGeom>
          <a:noFill/>
          <a:ln>
            <a:noFill/>
          </a:ln>
        </p:spPr>
        <p:txBody>
          <a:bodyPr anchorCtr="0" anchor="ctr" bIns="28550" lIns="57150" rIns="57150" tIns="28550">
            <a:noAutofit/>
          </a:bodyPr>
          <a:lstStyle/>
          <a:p>
            <a:pPr indent="0" lvl="0" marL="0" marR="0" rtl="0" algn="ctr">
              <a:lnSpc>
                <a:spcPct val="100000"/>
              </a:lnSpc>
              <a:spcBef>
                <a:spcPts val="0"/>
              </a:spcBef>
              <a:spcAft>
                <a:spcPts val="0"/>
              </a:spcAft>
              <a:buClr>
                <a:srgbClr val="115D21"/>
              </a:buClr>
              <a:buSzPct val="25000"/>
              <a:buFont typeface="Arial Black"/>
              <a:buNone/>
            </a:pPr>
            <a:r>
              <a:rPr lang="en-US" sz="25000">
                <a:solidFill>
                  <a:srgbClr val="38761D"/>
                </a:solidFill>
                <a:latin typeface="Arial Black"/>
                <a:ea typeface="Arial Black"/>
                <a:cs typeface="Arial Black"/>
                <a:sym typeface="Arial Black"/>
              </a:rPr>
              <a: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nvSpPr>
        <p:spPr>
          <a:xfrm>
            <a:off x="61200" y="829050"/>
            <a:ext cx="9021600" cy="3287700"/>
          </a:xfrm>
          <a:prstGeom prst="rect">
            <a:avLst/>
          </a:prstGeom>
          <a:noFill/>
          <a:ln>
            <a:noFill/>
          </a:ln>
        </p:spPr>
        <p:txBody>
          <a:bodyPr anchorCtr="0" anchor="ctr" bIns="40825" lIns="81625" rIns="81625" tIns="40825">
            <a:noAutofit/>
          </a:bodyPr>
          <a:lstStyle/>
          <a:p>
            <a:pPr lvl="0" rtl="0" algn="ctr">
              <a:spcBef>
                <a:spcPts val="0"/>
              </a:spcBef>
              <a:buNone/>
            </a:pPr>
            <a:r>
              <a:rPr lang="en-US" sz="3000">
                <a:solidFill>
                  <a:srgbClr val="595959"/>
                </a:solidFill>
                <a:latin typeface="Arial Black"/>
                <a:ea typeface="Arial Black"/>
                <a:cs typeface="Arial Black"/>
                <a:sym typeface="Arial Black"/>
              </a:rPr>
              <a:t>Poll #2 </a:t>
            </a:r>
          </a:p>
          <a:p>
            <a:pPr lvl="0" rtl="0" algn="ctr">
              <a:spcBef>
                <a:spcPts val="0"/>
              </a:spcBef>
              <a:buNone/>
            </a:pPr>
            <a:r>
              <a:rPr lang="en-US" sz="3000">
                <a:solidFill>
                  <a:srgbClr val="595959"/>
                </a:solidFill>
                <a:latin typeface="Arial Black"/>
                <a:ea typeface="Arial Black"/>
                <a:cs typeface="Arial Black"/>
                <a:sym typeface="Arial Black"/>
              </a:rPr>
              <a:t>What are you main reporting areas?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1096500" y="1691650"/>
            <a:ext cx="6678600" cy="2478000"/>
          </a:xfrm>
          <a:prstGeom prst="rect">
            <a:avLst/>
          </a:prstGeom>
          <a:noFill/>
          <a:ln>
            <a:noFill/>
          </a:ln>
        </p:spPr>
        <p:txBody>
          <a:bodyPr anchorCtr="0" anchor="ctr" bIns="40825" lIns="81625" rIns="81625" tIns="40825">
            <a:noAutofit/>
          </a:bodyPr>
          <a:lstStyle/>
          <a:p>
            <a:pPr lvl="0" rtl="0">
              <a:lnSpc>
                <a:spcPct val="100000"/>
              </a:lnSpc>
              <a:spcBef>
                <a:spcPts val="0"/>
              </a:spcBef>
              <a:buClr>
                <a:srgbClr val="595959"/>
              </a:buClr>
              <a:buSzPct val="25000"/>
              <a:buFont typeface="Arial"/>
              <a:buNone/>
            </a:pPr>
            <a:r>
              <a:rPr b="1" lang="en-US" sz="3000">
                <a:solidFill>
                  <a:srgbClr val="595959"/>
                </a:solidFill>
              </a:rPr>
              <a:t>A CEO creating a new dashboard for monthly board meetings</a:t>
            </a:r>
          </a:p>
        </p:txBody>
      </p:sp>
      <p:sp>
        <p:nvSpPr>
          <p:cNvPr id="149" name="Shape 149"/>
          <p:cNvSpPr/>
          <p:nvPr/>
        </p:nvSpPr>
        <p:spPr>
          <a:xfrm>
            <a:off x="381706" y="595312"/>
            <a:ext cx="4905000" cy="692400"/>
          </a:xfrm>
          <a:prstGeom prst="rect">
            <a:avLst/>
          </a:prstGeom>
          <a:noFill/>
          <a:ln>
            <a:noFill/>
          </a:ln>
        </p:spPr>
        <p:txBody>
          <a:bodyPr anchorCtr="0" anchor="t" bIns="34275" lIns="68575" rIns="68575" tIns="34275">
            <a:noAutofit/>
          </a:bodyPr>
          <a:lstStyle/>
          <a:p>
            <a:pPr indent="0" lvl="0" marL="0" marR="0" rtl="0" algn="l">
              <a:lnSpc>
                <a:spcPct val="100000"/>
              </a:lnSpc>
              <a:spcBef>
                <a:spcPts val="0"/>
              </a:spcBef>
              <a:spcAft>
                <a:spcPts val="0"/>
              </a:spcAft>
              <a:buClr>
                <a:srgbClr val="FFFFFF"/>
              </a:buClr>
              <a:buSzPct val="25000"/>
              <a:buFont typeface="Arial"/>
              <a:buNone/>
            </a:pPr>
            <a:r>
              <a:rPr b="1" lang="en-US" sz="3200">
                <a:solidFill>
                  <a:srgbClr val="558B54"/>
                </a:solidFill>
              </a:rPr>
              <a:t>Product demo</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p:nvPr/>
        </p:nvSpPr>
        <p:spPr>
          <a:xfrm>
            <a:off x="381706" y="251878"/>
            <a:ext cx="8564700" cy="554100"/>
          </a:xfrm>
          <a:prstGeom prst="rect">
            <a:avLst/>
          </a:prstGeom>
          <a:noFill/>
          <a:ln>
            <a:noFill/>
          </a:ln>
        </p:spPr>
        <p:txBody>
          <a:bodyPr anchorCtr="0" anchor="t" bIns="34275" lIns="68575" rIns="68575" tIns="34275">
            <a:noAutofit/>
          </a:bodyPr>
          <a:lstStyle/>
          <a:p>
            <a:pPr indent="0" lvl="0" marL="0" marR="0" rtl="0" algn="l">
              <a:lnSpc>
                <a:spcPct val="100000"/>
              </a:lnSpc>
              <a:spcBef>
                <a:spcPts val="0"/>
              </a:spcBef>
              <a:spcAft>
                <a:spcPts val="0"/>
              </a:spcAft>
              <a:buClr>
                <a:srgbClr val="FFFFFF"/>
              </a:buClr>
              <a:buSzPct val="25000"/>
              <a:buFont typeface="Arial"/>
              <a:buNone/>
            </a:pPr>
            <a:r>
              <a:rPr b="1" lang="en-US" sz="3200">
                <a:solidFill>
                  <a:srgbClr val="558B54"/>
                </a:solidFill>
              </a:rPr>
              <a:t>Why </a:t>
            </a:r>
            <a:r>
              <a:rPr b="1" lang="en-US" sz="3200">
                <a:solidFill>
                  <a:srgbClr val="558B54"/>
                </a:solidFill>
              </a:rPr>
              <a:t>DataSelf Analytics?</a:t>
            </a:r>
          </a:p>
        </p:txBody>
      </p:sp>
      <p:sp>
        <p:nvSpPr>
          <p:cNvPr id="156" name="Shape 156"/>
          <p:cNvSpPr/>
          <p:nvPr/>
        </p:nvSpPr>
        <p:spPr>
          <a:xfrm>
            <a:off x="426500" y="1707900"/>
            <a:ext cx="8397900" cy="2405400"/>
          </a:xfrm>
          <a:prstGeom prst="rect">
            <a:avLst/>
          </a:prstGeom>
          <a:noFill/>
          <a:ln>
            <a:noFill/>
          </a:ln>
        </p:spPr>
        <p:txBody>
          <a:bodyPr anchorCtr="0" anchor="t" bIns="28550" lIns="57150" rIns="57150" tIns="28550">
            <a:noAutofit/>
          </a:bodyPr>
          <a:lstStyle/>
          <a:p>
            <a:pPr indent="-419100" lvl="0" marL="914400" rtl="0">
              <a:spcBef>
                <a:spcPts val="0"/>
              </a:spcBef>
              <a:buClr>
                <a:srgbClr val="595959"/>
              </a:buClr>
              <a:buSzPct val="100000"/>
              <a:buFont typeface="Arial Black"/>
              <a:buAutoNum type="arabicPeriod"/>
            </a:pPr>
            <a:r>
              <a:rPr lang="en-US" sz="3000">
                <a:solidFill>
                  <a:srgbClr val="595959"/>
                </a:solidFill>
                <a:latin typeface="Arial Black"/>
                <a:ea typeface="Arial Black"/>
                <a:cs typeface="Arial Black"/>
                <a:sym typeface="Arial Black"/>
              </a:rPr>
              <a:t>Top-ranked enterprise-grade BI</a:t>
            </a:r>
          </a:p>
          <a:p>
            <a:pPr indent="0" lvl="0" marL="457200" rtl="0">
              <a:spcBef>
                <a:spcPts val="0"/>
              </a:spcBef>
              <a:buNone/>
            </a:pPr>
            <a:r>
              <a:t/>
            </a:r>
            <a:endParaRPr sz="3000">
              <a:solidFill>
                <a:srgbClr val="595959"/>
              </a:solidFill>
              <a:latin typeface="Arial Black"/>
              <a:ea typeface="Arial Black"/>
              <a:cs typeface="Arial Black"/>
              <a:sym typeface="Arial Black"/>
            </a:endParaRPr>
          </a:p>
          <a:p>
            <a:pPr indent="-419100" lvl="0" marL="914400" rtl="0">
              <a:spcBef>
                <a:spcPts val="0"/>
              </a:spcBef>
              <a:buClr>
                <a:srgbClr val="595959"/>
              </a:buClr>
              <a:buSzPct val="100000"/>
              <a:buFont typeface="Arial Black"/>
              <a:buAutoNum type="arabicPeriod"/>
            </a:pPr>
            <a:r>
              <a:rPr lang="en-US" sz="3000">
                <a:solidFill>
                  <a:srgbClr val="595959"/>
                </a:solidFill>
                <a:latin typeface="Arial Black"/>
                <a:ea typeface="Arial Black"/>
                <a:cs typeface="Arial Black"/>
                <a:sym typeface="Arial Black"/>
              </a:rPr>
              <a:t>Out of the box</a:t>
            </a:r>
          </a:p>
          <a:p>
            <a:pPr indent="0" lvl="0" marL="457200" rtl="0">
              <a:spcBef>
                <a:spcPts val="0"/>
              </a:spcBef>
              <a:buNone/>
            </a:pPr>
            <a:r>
              <a:t/>
            </a:r>
            <a:endParaRPr sz="3000">
              <a:solidFill>
                <a:srgbClr val="595959"/>
              </a:solidFill>
              <a:latin typeface="Arial Black"/>
              <a:ea typeface="Arial Black"/>
              <a:cs typeface="Arial Black"/>
              <a:sym typeface="Arial Black"/>
            </a:endParaRPr>
          </a:p>
          <a:p>
            <a:pPr indent="-419100" lvl="0" marL="914400" rtl="0">
              <a:spcBef>
                <a:spcPts val="0"/>
              </a:spcBef>
              <a:buClr>
                <a:srgbClr val="595959"/>
              </a:buClr>
              <a:buSzPct val="100000"/>
              <a:buFont typeface="Arial Black"/>
              <a:buAutoNum type="arabicPeriod"/>
            </a:pPr>
            <a:r>
              <a:rPr lang="en-US" sz="3000">
                <a:solidFill>
                  <a:srgbClr val="595959"/>
                </a:solidFill>
                <a:latin typeface="Arial Black"/>
                <a:ea typeface="Arial Black"/>
                <a:cs typeface="Arial Black"/>
                <a:sym typeface="Arial Black"/>
              </a:rPr>
              <a:t>BI expertise</a:t>
            </a:r>
          </a:p>
          <a:p>
            <a:pPr indent="-368300" lvl="0" marL="368300" marR="0" rtl="0" algn="l">
              <a:lnSpc>
                <a:spcPct val="100000"/>
              </a:lnSpc>
              <a:spcBef>
                <a:spcPts val="0"/>
              </a:spcBef>
              <a:spcAft>
                <a:spcPts val="0"/>
              </a:spcAft>
              <a:buClr>
                <a:srgbClr val="51534A"/>
              </a:buClr>
              <a:buFont typeface="Arial"/>
              <a:buNone/>
            </a:pPr>
            <a:r>
              <a:t/>
            </a:r>
            <a:endParaRPr sz="3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animEffect filter="fade" transition="in">
                                      <p:cBhvr>
                                        <p:cTn dur="1"/>
                                        <p:tgtEl>
                                          <p:spTgt spid="1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1" st="1"/>
                                            </p:txEl>
                                          </p:spTgt>
                                        </p:tgtEl>
                                        <p:attrNameLst>
                                          <p:attrName>style.visibility</p:attrName>
                                        </p:attrNameLst>
                                      </p:cBhvr>
                                      <p:to>
                                        <p:strVal val="visible"/>
                                      </p:to>
                                    </p:set>
                                    <p:animEffect filter="fade" transition="in">
                                      <p:cBhvr>
                                        <p:cTn dur="1"/>
                                        <p:tgtEl>
                                          <p:spTgt spid="1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2" st="2"/>
                                            </p:txEl>
                                          </p:spTgt>
                                        </p:tgtEl>
                                        <p:attrNameLst>
                                          <p:attrName>style.visibility</p:attrName>
                                        </p:attrNameLst>
                                      </p:cBhvr>
                                      <p:to>
                                        <p:strVal val="visible"/>
                                      </p:to>
                                    </p:set>
                                    <p:animEffect filter="fade" transition="in">
                                      <p:cBhvr>
                                        <p:cTn dur="1"/>
                                        <p:tgtEl>
                                          <p:spTgt spid="1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3" st="3"/>
                                            </p:txEl>
                                          </p:spTgt>
                                        </p:tgtEl>
                                        <p:attrNameLst>
                                          <p:attrName>style.visibility</p:attrName>
                                        </p:attrNameLst>
                                      </p:cBhvr>
                                      <p:to>
                                        <p:strVal val="visible"/>
                                      </p:to>
                                    </p:set>
                                    <p:animEffect filter="fade" transition="in">
                                      <p:cBhvr>
                                        <p:cTn dur="1"/>
                                        <p:tgtEl>
                                          <p:spTgt spid="1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4" st="4"/>
                                            </p:txEl>
                                          </p:spTgt>
                                        </p:tgtEl>
                                        <p:attrNameLst>
                                          <p:attrName>style.visibility</p:attrName>
                                        </p:attrNameLst>
                                      </p:cBhvr>
                                      <p:to>
                                        <p:strVal val="visible"/>
                                      </p:to>
                                    </p:set>
                                    <p:animEffect filter="fade" transition="in">
                                      <p:cBhvr>
                                        <p:cTn dur="1"/>
                                        <p:tgtEl>
                                          <p:spTgt spid="15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5" st="5"/>
                                            </p:txEl>
                                          </p:spTgt>
                                        </p:tgtEl>
                                        <p:attrNameLst>
                                          <p:attrName>style.visibility</p:attrName>
                                        </p:attrNameLst>
                                      </p:cBhvr>
                                      <p:to>
                                        <p:strVal val="visible"/>
                                      </p:to>
                                    </p:set>
                                    <p:animEffect filter="fade" transition="in">
                                      <p:cBhvr>
                                        <p:cTn dur="1"/>
                                        <p:tgtEl>
                                          <p:spTgt spid="15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nvSpPr>
        <p:spPr>
          <a:xfrm>
            <a:off x="61200" y="829050"/>
            <a:ext cx="9021600" cy="3287700"/>
          </a:xfrm>
          <a:prstGeom prst="rect">
            <a:avLst/>
          </a:prstGeom>
          <a:noFill/>
          <a:ln>
            <a:noFill/>
          </a:ln>
        </p:spPr>
        <p:txBody>
          <a:bodyPr anchorCtr="0" anchor="ctr" bIns="40825" lIns="81625" rIns="81625" tIns="40825">
            <a:noAutofit/>
          </a:bodyPr>
          <a:lstStyle/>
          <a:p>
            <a:pPr lvl="0" rtl="0" algn="ctr">
              <a:spcBef>
                <a:spcPts val="0"/>
              </a:spcBef>
              <a:buNone/>
            </a:pPr>
            <a:r>
              <a:rPr lang="en-US" sz="3000">
                <a:solidFill>
                  <a:srgbClr val="595959"/>
                </a:solidFill>
                <a:latin typeface="Arial Black"/>
                <a:ea typeface="Arial Black"/>
                <a:cs typeface="Arial Black"/>
                <a:sym typeface="Arial Black"/>
              </a:rPr>
              <a:t>Poll #2 </a:t>
            </a:r>
          </a:p>
          <a:p>
            <a:pPr lvl="0" rtl="0" algn="ctr">
              <a:spcBef>
                <a:spcPts val="0"/>
              </a:spcBef>
              <a:buNone/>
            </a:pPr>
            <a:r>
              <a:rPr lang="en-US" sz="3000">
                <a:solidFill>
                  <a:srgbClr val="595959"/>
                </a:solidFill>
                <a:latin typeface="Arial Black"/>
                <a:ea typeface="Arial Black"/>
                <a:cs typeface="Arial Black"/>
                <a:sym typeface="Arial Black"/>
              </a:rPr>
              <a:t>What would you like to do next?</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idx="4294967295" type="sldNum"/>
          </p:nvPr>
        </p:nvSpPr>
        <p:spPr>
          <a:xfrm>
            <a:off x="6948631" y="4722701"/>
            <a:ext cx="1875600" cy="420900"/>
          </a:xfrm>
          <a:prstGeom prst="rect">
            <a:avLst/>
          </a:prstGeom>
          <a:noFill/>
          <a:ln>
            <a:noFill/>
          </a:ln>
        </p:spPr>
        <p:txBody>
          <a:bodyPr anchorCtr="0" anchor="ctr" bIns="0" lIns="0" rIns="0" tIns="0">
            <a:noAutofit/>
          </a:bodyPr>
          <a:lstStyle/>
          <a:p>
            <a:pPr indent="0" lvl="0" marL="0" marR="0" rtl="0" algn="r">
              <a:lnSpc>
                <a:spcPct val="100000"/>
              </a:lnSpc>
              <a:spcBef>
                <a:spcPts val="0"/>
              </a:spcBef>
              <a:spcAft>
                <a:spcPts val="0"/>
              </a:spcAft>
              <a:buClr>
                <a:schemeClr val="lt1"/>
              </a:buClr>
              <a:buSzPct val="25000"/>
              <a:buFont typeface="Calibri"/>
              <a:buNone/>
            </a:pPr>
            <a:fld id="{00000000-1234-1234-1234-123412341234}" type="slidenum">
              <a:rPr b="0" i="0" lang="en-US" sz="900" u="none" cap="none" strike="noStrike">
                <a:solidFill>
                  <a:schemeClr val="lt1"/>
                </a:solidFill>
                <a:latin typeface="Calibri"/>
                <a:ea typeface="Calibri"/>
                <a:cs typeface="Calibri"/>
                <a:sym typeface="Calibri"/>
              </a:rPr>
              <a:t>‹#›</a:t>
            </a:fld>
          </a:p>
        </p:txBody>
      </p:sp>
      <p:sp>
        <p:nvSpPr>
          <p:cNvPr id="169" name="Shape 169"/>
          <p:cNvSpPr/>
          <p:nvPr/>
        </p:nvSpPr>
        <p:spPr>
          <a:xfrm>
            <a:off x="2374450" y="415874"/>
            <a:ext cx="4989600" cy="3223799"/>
          </a:xfrm>
          <a:prstGeom prst="rect">
            <a:avLst/>
          </a:prstGeom>
          <a:noFill/>
          <a:ln>
            <a:noFill/>
          </a:ln>
        </p:spPr>
        <p:txBody>
          <a:bodyPr anchorCtr="0" anchor="ctr" bIns="28550" lIns="57150" rIns="57150" tIns="28550">
            <a:noAutofit/>
          </a:bodyPr>
          <a:lstStyle/>
          <a:p>
            <a:pPr indent="0" lvl="0" marL="0" marR="0" rtl="0" algn="ctr">
              <a:lnSpc>
                <a:spcPct val="100000"/>
              </a:lnSpc>
              <a:spcBef>
                <a:spcPts val="0"/>
              </a:spcBef>
              <a:spcAft>
                <a:spcPts val="0"/>
              </a:spcAft>
              <a:buClr>
                <a:srgbClr val="115D21"/>
              </a:buClr>
              <a:buSzPct val="25000"/>
              <a:buFont typeface="Arial Black"/>
              <a:buNone/>
            </a:pPr>
            <a:r>
              <a:rPr lang="en-US" sz="25000">
                <a:solidFill>
                  <a:srgbClr val="93C47D"/>
                </a:solidFill>
                <a:latin typeface="Arial Black"/>
                <a:ea typeface="Arial Black"/>
                <a:cs typeface="Arial Black"/>
                <a:sym typeface="Arial Black"/>
              </a:rPr>
              <a:t>?</a:t>
            </a:r>
          </a:p>
        </p:txBody>
      </p:sp>
      <p:sp>
        <p:nvSpPr>
          <p:cNvPr id="170" name="Shape 170"/>
          <p:cNvSpPr/>
          <p:nvPr/>
        </p:nvSpPr>
        <p:spPr>
          <a:xfrm>
            <a:off x="2247000" y="3485450"/>
            <a:ext cx="5107200" cy="1618800"/>
          </a:xfrm>
          <a:prstGeom prst="rect">
            <a:avLst/>
          </a:prstGeom>
          <a:noFill/>
          <a:ln>
            <a:noFill/>
          </a:ln>
        </p:spPr>
        <p:txBody>
          <a:bodyPr anchorCtr="0" anchor="t" bIns="28550" lIns="57150" rIns="57150" tIns="28550">
            <a:noAutofit/>
          </a:bodyPr>
          <a:lstStyle/>
          <a:p>
            <a:pPr indent="0" lvl="0" marL="0" marR="0" rtl="0" algn="ctr">
              <a:lnSpc>
                <a:spcPct val="100000"/>
              </a:lnSpc>
              <a:spcBef>
                <a:spcPts val="0"/>
              </a:spcBef>
              <a:spcAft>
                <a:spcPts val="0"/>
              </a:spcAft>
              <a:buClr>
                <a:srgbClr val="115D21"/>
              </a:buClr>
              <a:buSzPct val="25000"/>
              <a:buFont typeface="Arial Black"/>
              <a:buNone/>
            </a:pPr>
            <a:r>
              <a:rPr b="0" i="0" lang="en-US" sz="10000" u="none" cap="none" strike="noStrike">
                <a:solidFill>
                  <a:srgbClr val="115D21"/>
                </a:solidFill>
                <a:latin typeface="Arial Black"/>
                <a:ea typeface="Arial Black"/>
                <a:cs typeface="Arial Black"/>
                <a:sym typeface="Arial Black"/>
              </a:rPr>
              <a:t>Q&amp;A</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idx="4294967295" type="sldNum"/>
          </p:nvPr>
        </p:nvSpPr>
        <p:spPr>
          <a:xfrm>
            <a:off x="6948631" y="4722701"/>
            <a:ext cx="1875600" cy="420900"/>
          </a:xfrm>
          <a:prstGeom prst="rect">
            <a:avLst/>
          </a:prstGeom>
          <a:noFill/>
          <a:ln>
            <a:noFill/>
          </a:ln>
        </p:spPr>
        <p:txBody>
          <a:bodyPr anchorCtr="0" anchor="ctr" bIns="0" lIns="0" rIns="0" tIns="0">
            <a:noAutofit/>
          </a:bodyPr>
          <a:lstStyle/>
          <a:p>
            <a:pPr indent="0" lvl="0" marL="0" marR="0" rtl="0" algn="r">
              <a:lnSpc>
                <a:spcPct val="100000"/>
              </a:lnSpc>
              <a:spcBef>
                <a:spcPts val="0"/>
              </a:spcBef>
              <a:spcAft>
                <a:spcPts val="0"/>
              </a:spcAft>
              <a:buClr>
                <a:schemeClr val="lt1"/>
              </a:buClr>
              <a:buSzPct val="25000"/>
              <a:buFont typeface="Calibri"/>
              <a:buNone/>
            </a:pPr>
            <a:fld id="{00000000-1234-1234-1234-123412341234}" type="slidenum">
              <a:rPr b="0" i="0" lang="en-US" sz="900" u="none" cap="none" strike="noStrike">
                <a:solidFill>
                  <a:schemeClr val="lt1"/>
                </a:solidFill>
                <a:latin typeface="Calibri"/>
                <a:ea typeface="Calibri"/>
                <a:cs typeface="Calibri"/>
                <a:sym typeface="Calibri"/>
              </a:rPr>
              <a:t>‹#›</a:t>
            </a:fld>
          </a:p>
        </p:txBody>
      </p:sp>
      <p:sp>
        <p:nvSpPr>
          <p:cNvPr id="177" name="Shape 177"/>
          <p:cNvSpPr txBox="1"/>
          <p:nvPr/>
        </p:nvSpPr>
        <p:spPr>
          <a:xfrm>
            <a:off x="0" y="204787"/>
            <a:ext cx="9134400" cy="861900"/>
          </a:xfrm>
          <a:prstGeom prst="rect">
            <a:avLst/>
          </a:prstGeom>
          <a:noFill/>
          <a:ln>
            <a:noFill/>
          </a:ln>
        </p:spPr>
        <p:txBody>
          <a:bodyPr anchorCtr="0" anchor="t" bIns="45700" lIns="91425" rIns="91425" tIns="45700">
            <a:noAutofit/>
          </a:bodyPr>
          <a:lstStyle/>
          <a:p>
            <a:pPr indent="-285750" lvl="0" marL="285750" marR="0" rtl="0" algn="ctr">
              <a:lnSpc>
                <a:spcPct val="100000"/>
              </a:lnSpc>
              <a:spcBef>
                <a:spcPts val="0"/>
              </a:spcBef>
              <a:spcAft>
                <a:spcPts val="0"/>
              </a:spcAft>
              <a:buClr>
                <a:srgbClr val="595959"/>
              </a:buClr>
              <a:buSzPct val="25000"/>
              <a:buFont typeface="Arial Black"/>
              <a:buNone/>
            </a:pPr>
            <a:r>
              <a:rPr b="0" i="0" lang="en-US" sz="5000" u="none" cap="none" strike="noStrike">
                <a:solidFill>
                  <a:srgbClr val="595959"/>
                </a:solidFill>
                <a:latin typeface="Arial Black"/>
                <a:ea typeface="Arial Black"/>
                <a:cs typeface="Arial Black"/>
                <a:sym typeface="Arial Black"/>
              </a:rPr>
              <a:t>Thank you!</a:t>
            </a:r>
          </a:p>
        </p:txBody>
      </p:sp>
      <p:sp>
        <p:nvSpPr>
          <p:cNvPr id="178" name="Shape 178"/>
          <p:cNvSpPr txBox="1"/>
          <p:nvPr/>
        </p:nvSpPr>
        <p:spPr>
          <a:xfrm>
            <a:off x="0" y="1050311"/>
            <a:ext cx="9134400" cy="1015799"/>
          </a:xfrm>
          <a:prstGeom prst="rect">
            <a:avLst/>
          </a:prstGeom>
          <a:noFill/>
          <a:ln>
            <a:noFill/>
          </a:ln>
        </p:spPr>
        <p:txBody>
          <a:bodyPr anchorCtr="0" anchor="t" bIns="45700" lIns="91425" rIns="91425" tIns="45700">
            <a:noAutofit/>
          </a:bodyPr>
          <a:lstStyle/>
          <a:p>
            <a:pPr indent="-285750" lvl="0" marL="285750" marR="0" rtl="0" algn="ctr">
              <a:lnSpc>
                <a:spcPct val="100000"/>
              </a:lnSpc>
              <a:spcBef>
                <a:spcPts val="0"/>
              </a:spcBef>
              <a:spcAft>
                <a:spcPts val="0"/>
              </a:spcAft>
              <a:buClr>
                <a:srgbClr val="595959"/>
              </a:buClr>
              <a:buSzPct val="25000"/>
              <a:buFont typeface="Arial"/>
              <a:buNone/>
            </a:pPr>
            <a:r>
              <a:rPr b="1" i="0" lang="en-US" sz="2000" u="none" cap="none" strike="noStrike">
                <a:solidFill>
                  <a:srgbClr val="595959"/>
                </a:solidFill>
                <a:latin typeface="Arial"/>
                <a:ea typeface="Arial"/>
                <a:cs typeface="Arial"/>
                <a:sym typeface="Arial"/>
              </a:rPr>
              <a:t>Joni Girardi, DataSelf Corp. CEO &amp; Founder</a:t>
            </a:r>
          </a:p>
          <a:p>
            <a:pPr indent="-285750" lvl="0" marL="285750" marR="0" rtl="0" algn="ctr">
              <a:lnSpc>
                <a:spcPct val="100000"/>
              </a:lnSpc>
              <a:spcBef>
                <a:spcPts val="0"/>
              </a:spcBef>
              <a:spcAft>
                <a:spcPts val="0"/>
              </a:spcAft>
              <a:buClr>
                <a:srgbClr val="595959"/>
              </a:buClr>
              <a:buSzPct val="25000"/>
              <a:buFont typeface="Arial"/>
              <a:buNone/>
            </a:pPr>
            <a:r>
              <a:rPr b="0" i="0" lang="en-US" sz="2000" u="none" cap="none" strike="noStrike">
                <a:solidFill>
                  <a:srgbClr val="595959"/>
                </a:solidFill>
                <a:latin typeface="Arial"/>
                <a:ea typeface="Arial"/>
                <a:cs typeface="Arial"/>
                <a:sym typeface="Arial"/>
              </a:rPr>
              <a:t>(408) 674.8003      </a:t>
            </a:r>
            <a:r>
              <a:rPr b="0" i="0" lang="en-US" sz="2000" u="sng" cap="none" strike="noStrike">
                <a:solidFill>
                  <a:schemeClr val="hlink"/>
                </a:solidFill>
                <a:latin typeface="Arial"/>
                <a:ea typeface="Arial"/>
                <a:cs typeface="Arial"/>
                <a:sym typeface="Arial"/>
                <a:hlinkClick r:id="rId3"/>
              </a:rPr>
              <a:t>jgirardi@dataself.com</a:t>
            </a:r>
            <a:r>
              <a:rPr lang="en-US"/>
              <a:t>    </a:t>
            </a:r>
            <a:r>
              <a:rPr i="0" lang="en-US" sz="2000" u="none" cap="none" strike="noStrike">
                <a:solidFill>
                  <a:srgbClr val="595959"/>
                </a:solidFill>
              </a:rPr>
              <a:t>www.dataself.com</a:t>
            </a:r>
          </a:p>
        </p:txBody>
      </p:sp>
      <p:sp>
        <p:nvSpPr>
          <p:cNvPr id="179" name="Shape 179"/>
          <p:cNvSpPr txBox="1"/>
          <p:nvPr/>
        </p:nvSpPr>
        <p:spPr>
          <a:xfrm>
            <a:off x="-4800" y="4827550"/>
            <a:ext cx="9144000" cy="276900"/>
          </a:xfrm>
          <a:prstGeom prst="rect">
            <a:avLst/>
          </a:prstGeom>
          <a:solidFill>
            <a:srgbClr val="FFFFFF"/>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3300"/>
              </a:buClr>
              <a:buSzPct val="25000"/>
              <a:buFont typeface="Arial"/>
              <a:buNone/>
            </a:pPr>
            <a:r>
              <a:rPr b="0" i="0" lang="en-US" sz="600" u="none" cap="none" strike="noStrike">
                <a:solidFill>
                  <a:srgbClr val="003300"/>
                </a:solidFill>
                <a:latin typeface="Arial"/>
                <a:ea typeface="Arial"/>
                <a:cs typeface="Arial"/>
                <a:sym typeface="Arial"/>
              </a:rPr>
              <a:t>Copyright © 2017 DataSelf Corporation. All rights reserved. DataSelf is a trademark of DataSelf Corp. All other marks and images belong to their respective owners and the descriptive use of such marks and images does not indicate that such </a:t>
            </a:r>
          </a:p>
          <a:p>
            <a:pPr indent="0" lvl="0" marL="0" marR="0" rtl="0" algn="ctr">
              <a:lnSpc>
                <a:spcPct val="100000"/>
              </a:lnSpc>
              <a:spcBef>
                <a:spcPts val="0"/>
              </a:spcBef>
              <a:spcAft>
                <a:spcPts val="0"/>
              </a:spcAft>
              <a:buClr>
                <a:srgbClr val="003300"/>
              </a:buClr>
              <a:buSzPct val="25000"/>
              <a:buFont typeface="Arial"/>
              <a:buNone/>
            </a:pPr>
            <a:r>
              <a:rPr b="0" i="0" lang="en-US" sz="600" u="none" cap="none" strike="noStrike">
                <a:solidFill>
                  <a:srgbClr val="003300"/>
                </a:solidFill>
                <a:latin typeface="Arial"/>
                <a:ea typeface="Arial"/>
                <a:cs typeface="Arial"/>
                <a:sym typeface="Arial"/>
              </a:rPr>
              <a:t>respective owners are in any way connected to or endorsing DataSelf Corp or its initiatives. </a:t>
            </a:r>
          </a:p>
        </p:txBody>
      </p:sp>
      <p:pic>
        <p:nvPicPr>
          <p:cNvPr id="180" name="Shape 180"/>
          <p:cNvPicPr preferRelativeResize="0"/>
          <p:nvPr/>
        </p:nvPicPr>
        <p:blipFill rotWithShape="1">
          <a:blip r:embed="rId4">
            <a:alphaModFix/>
          </a:blip>
          <a:srcRect b="0" l="0" r="0" t="0"/>
          <a:stretch/>
        </p:blipFill>
        <p:spPr>
          <a:xfrm>
            <a:off x="2780600" y="2125925"/>
            <a:ext cx="3539700" cy="2581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 name="Shape 46"/>
        <p:cNvGrpSpPr/>
        <p:nvPr/>
      </p:nvGrpSpPr>
      <p:grpSpPr>
        <a:xfrm>
          <a:off x="0" y="0"/>
          <a:ext cx="0" cy="0"/>
          <a:chOff x="0" y="0"/>
          <a:chExt cx="0" cy="0"/>
        </a:xfrm>
      </p:grpSpPr>
      <p:sp>
        <p:nvSpPr>
          <p:cNvPr id="47" name="Shape 47"/>
          <p:cNvSpPr txBox="1"/>
          <p:nvPr/>
        </p:nvSpPr>
        <p:spPr>
          <a:xfrm>
            <a:off x="0" y="4820850"/>
            <a:ext cx="9144000" cy="276900"/>
          </a:xfrm>
          <a:prstGeom prst="rect">
            <a:avLst/>
          </a:prstGeom>
          <a:solidFill>
            <a:srgbClr val="FFFFFF"/>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3300"/>
              </a:buClr>
              <a:buSzPct val="25000"/>
              <a:buFont typeface="Arial"/>
              <a:buNone/>
            </a:pPr>
            <a:r>
              <a:rPr b="0" i="0" lang="en-US" sz="600" u="none" cap="none" strike="noStrike">
                <a:solidFill>
                  <a:srgbClr val="003300"/>
                </a:solidFill>
                <a:latin typeface="Arial"/>
                <a:ea typeface="Arial"/>
                <a:cs typeface="Arial"/>
                <a:sym typeface="Arial"/>
              </a:rPr>
              <a:t>Copyright © 2017 DataSelf Corporation. All rights reserved. DataSelf is a trademark of DataSelf Corp. All other marks and images belong to their respective owners and the descriptive use of such marks and images does not indicate that such </a:t>
            </a:r>
          </a:p>
          <a:p>
            <a:pPr indent="0" lvl="0" marL="0" marR="0" rtl="0" algn="ctr">
              <a:lnSpc>
                <a:spcPct val="100000"/>
              </a:lnSpc>
              <a:spcBef>
                <a:spcPts val="0"/>
              </a:spcBef>
              <a:spcAft>
                <a:spcPts val="0"/>
              </a:spcAft>
              <a:buClr>
                <a:srgbClr val="003300"/>
              </a:buClr>
              <a:buSzPct val="25000"/>
              <a:buFont typeface="Arial"/>
              <a:buNone/>
            </a:pPr>
            <a:r>
              <a:rPr b="0" i="0" lang="en-US" sz="600" u="none" cap="none" strike="noStrike">
                <a:solidFill>
                  <a:srgbClr val="003300"/>
                </a:solidFill>
                <a:latin typeface="Arial"/>
                <a:ea typeface="Arial"/>
                <a:cs typeface="Arial"/>
                <a:sym typeface="Arial"/>
              </a:rPr>
              <a:t>respective owners are in any way connected to or endorsing DataSelf Corp or its initiatives. </a:t>
            </a:r>
          </a:p>
        </p:txBody>
      </p:sp>
      <p:pic>
        <p:nvPicPr>
          <p:cNvPr id="48" name="Shape 48"/>
          <p:cNvPicPr preferRelativeResize="0"/>
          <p:nvPr/>
        </p:nvPicPr>
        <p:blipFill>
          <a:blip r:embed="rId3">
            <a:alphaModFix/>
          </a:blip>
          <a:stretch>
            <a:fillRect/>
          </a:stretch>
        </p:blipFill>
        <p:spPr>
          <a:xfrm>
            <a:off x="0" y="199200"/>
            <a:ext cx="7640275" cy="3891774"/>
          </a:xfrm>
          <a:prstGeom prst="rect">
            <a:avLst/>
          </a:prstGeom>
          <a:noFill/>
          <a:ln>
            <a:noFill/>
          </a:ln>
        </p:spPr>
      </p:pic>
      <p:sp>
        <p:nvSpPr>
          <p:cNvPr id="49" name="Shape 49"/>
          <p:cNvSpPr txBox="1"/>
          <p:nvPr/>
        </p:nvSpPr>
        <p:spPr>
          <a:xfrm>
            <a:off x="0" y="3119100"/>
            <a:ext cx="9144000" cy="1948200"/>
          </a:xfrm>
          <a:prstGeom prst="rect">
            <a:avLst/>
          </a:prstGeom>
          <a:noFill/>
          <a:ln>
            <a:noFill/>
          </a:ln>
        </p:spPr>
        <p:txBody>
          <a:bodyPr anchorCtr="0" anchor="t" bIns="91425" lIns="91425" rIns="91425" tIns="91425">
            <a:noAutofit/>
          </a:bodyPr>
          <a:lstStyle/>
          <a:p>
            <a:pPr lvl="0" rtl="0" algn="ctr">
              <a:spcBef>
                <a:spcPts val="0"/>
              </a:spcBef>
              <a:buClr>
                <a:srgbClr val="C46C0F"/>
              </a:buClr>
              <a:buSzPct val="25000"/>
              <a:buFont typeface="Arial"/>
              <a:buNone/>
            </a:pPr>
            <a:r>
              <a:rPr lang="en-US" sz="2400">
                <a:solidFill>
                  <a:srgbClr val="C46C0F"/>
                </a:solidFill>
                <a:latin typeface="Arial Black"/>
                <a:ea typeface="Arial Black"/>
                <a:cs typeface="Arial Black"/>
                <a:sym typeface="Arial Black"/>
              </a:rPr>
              <a:t>DataSelf and Tableau</a:t>
            </a:r>
          </a:p>
          <a:p>
            <a:pPr lvl="0" rtl="0" algn="ctr">
              <a:spcBef>
                <a:spcPts val="0"/>
              </a:spcBef>
              <a:buClr>
                <a:srgbClr val="C46C0F"/>
              </a:buClr>
              <a:buSzPct val="25000"/>
              <a:buFont typeface="Arial"/>
              <a:buNone/>
            </a:pPr>
            <a:r>
              <a:rPr lang="en-US" sz="2400">
                <a:solidFill>
                  <a:srgbClr val="C46C0F"/>
                </a:solidFill>
                <a:latin typeface="Arial Black"/>
                <a:ea typeface="Arial Black"/>
                <a:cs typeface="Arial Black"/>
                <a:sym typeface="Arial Black"/>
              </a:rPr>
              <a:t>BI, analytics and data warehousing</a:t>
            </a:r>
          </a:p>
          <a:p>
            <a:pPr lvl="0" rtl="0" algn="ctr">
              <a:spcBef>
                <a:spcPts val="0"/>
              </a:spcBef>
              <a:buClr>
                <a:srgbClr val="C46C0F"/>
              </a:buClr>
              <a:buFont typeface="Arial"/>
              <a:buNone/>
            </a:pPr>
            <a:br>
              <a:rPr lang="en-US">
                <a:solidFill>
                  <a:srgbClr val="C46C0F"/>
                </a:solidFill>
                <a:latin typeface="Arial Black"/>
                <a:ea typeface="Arial Black"/>
                <a:cs typeface="Arial Black"/>
                <a:sym typeface="Arial Black"/>
              </a:rPr>
            </a:br>
            <a:r>
              <a:rPr b="1" lang="en-US" sz="2100">
                <a:solidFill>
                  <a:srgbClr val="595959"/>
                </a:solidFill>
              </a:rPr>
              <a:t>Presenter: Joni Girardi, DataSelf Founder &amp; CEO</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Shape 55"/>
          <p:cNvSpPr txBox="1"/>
          <p:nvPr/>
        </p:nvSpPr>
        <p:spPr>
          <a:xfrm>
            <a:off x="352800" y="1282075"/>
            <a:ext cx="8438400" cy="3287700"/>
          </a:xfrm>
          <a:prstGeom prst="rect">
            <a:avLst/>
          </a:prstGeom>
          <a:noFill/>
          <a:ln>
            <a:noFill/>
          </a:ln>
        </p:spPr>
        <p:txBody>
          <a:bodyPr anchorCtr="0" anchor="ctr" bIns="40825" lIns="81625" rIns="81625" tIns="40825">
            <a:noAutofit/>
          </a:bodyPr>
          <a:lstStyle/>
          <a:p>
            <a:pPr indent="-431800" lvl="1" marL="774700" rtl="0">
              <a:spcBef>
                <a:spcPts val="0"/>
              </a:spcBef>
              <a:buClr>
                <a:srgbClr val="595959"/>
              </a:buClr>
              <a:buSzPct val="100000"/>
              <a:buChar char="•"/>
            </a:pPr>
            <a:r>
              <a:rPr lang="en-US" sz="3000">
                <a:solidFill>
                  <a:srgbClr val="595959"/>
                </a:solidFill>
                <a:latin typeface="Arial Black"/>
                <a:ea typeface="Arial Black"/>
                <a:cs typeface="Arial Black"/>
                <a:sym typeface="Arial Black"/>
              </a:rPr>
              <a:t>The successful BI journey</a:t>
            </a:r>
          </a:p>
          <a:p>
            <a:pPr indent="0" lvl="0" marL="457200" rtl="0">
              <a:spcBef>
                <a:spcPts val="0"/>
              </a:spcBef>
              <a:buNone/>
            </a:pPr>
            <a:r>
              <a:t/>
            </a:r>
            <a:endParaRPr sz="3000">
              <a:solidFill>
                <a:srgbClr val="595959"/>
              </a:solidFill>
              <a:latin typeface="Arial Black"/>
              <a:ea typeface="Arial Black"/>
              <a:cs typeface="Arial Black"/>
              <a:sym typeface="Arial Black"/>
            </a:endParaRPr>
          </a:p>
          <a:p>
            <a:pPr indent="-431800" lvl="1" marL="774700" rtl="0">
              <a:spcBef>
                <a:spcPts val="0"/>
              </a:spcBef>
              <a:buClr>
                <a:srgbClr val="595959"/>
              </a:buClr>
              <a:buSzPct val="100000"/>
              <a:buChar char="•"/>
            </a:pPr>
            <a:r>
              <a:rPr lang="en-US" sz="3000">
                <a:solidFill>
                  <a:srgbClr val="595959"/>
                </a:solidFill>
                <a:latin typeface="Arial Black"/>
                <a:ea typeface="Arial Black"/>
                <a:cs typeface="Arial Black"/>
                <a:sym typeface="Arial Black"/>
              </a:rPr>
              <a:t>DataSelf overview and demo</a:t>
            </a:r>
          </a:p>
          <a:p>
            <a:pPr lvl="0" rtl="0">
              <a:spcBef>
                <a:spcPts val="0"/>
              </a:spcBef>
              <a:buNone/>
            </a:pPr>
            <a:r>
              <a:t/>
            </a:r>
            <a:endParaRPr sz="3000">
              <a:solidFill>
                <a:srgbClr val="595959"/>
              </a:solidFill>
              <a:latin typeface="Arial Black"/>
              <a:ea typeface="Arial Black"/>
              <a:cs typeface="Arial Black"/>
              <a:sym typeface="Arial Black"/>
            </a:endParaRPr>
          </a:p>
          <a:p>
            <a:pPr indent="-431800" lvl="1" marL="774700" rtl="0">
              <a:spcBef>
                <a:spcPts val="0"/>
              </a:spcBef>
              <a:buClr>
                <a:srgbClr val="595959"/>
              </a:buClr>
              <a:buSzPct val="100000"/>
              <a:buChar char="•"/>
            </a:pPr>
            <a:r>
              <a:rPr lang="en-US" sz="3000">
                <a:solidFill>
                  <a:srgbClr val="595959"/>
                </a:solidFill>
                <a:latin typeface="Arial Black"/>
                <a:ea typeface="Arial Black"/>
                <a:cs typeface="Arial Black"/>
                <a:sym typeface="Arial Black"/>
              </a:rPr>
              <a:t>Q&amp;A</a:t>
            </a:r>
          </a:p>
        </p:txBody>
      </p:sp>
      <p:sp>
        <p:nvSpPr>
          <p:cNvPr id="56" name="Shape 56"/>
          <p:cNvSpPr/>
          <p:nvPr/>
        </p:nvSpPr>
        <p:spPr>
          <a:xfrm>
            <a:off x="289656" y="417025"/>
            <a:ext cx="8564700" cy="738900"/>
          </a:xfrm>
          <a:prstGeom prst="rect">
            <a:avLst/>
          </a:prstGeom>
          <a:noFill/>
          <a:ln>
            <a:noFill/>
          </a:ln>
        </p:spPr>
        <p:txBody>
          <a:bodyPr anchorCtr="0" anchor="t" bIns="34275" lIns="68575" rIns="68575" tIns="34275">
            <a:noAutofit/>
          </a:bodyPr>
          <a:lstStyle/>
          <a:p>
            <a:pPr indent="0" lvl="0" marL="0" marR="0" rtl="0" algn="l">
              <a:lnSpc>
                <a:spcPct val="100000"/>
              </a:lnSpc>
              <a:spcBef>
                <a:spcPts val="0"/>
              </a:spcBef>
              <a:spcAft>
                <a:spcPts val="0"/>
              </a:spcAft>
              <a:buClr>
                <a:srgbClr val="FFFFFF"/>
              </a:buClr>
              <a:buSzPct val="25000"/>
              <a:buFont typeface="Arial"/>
              <a:buNone/>
            </a:pPr>
            <a:r>
              <a:rPr b="1" lang="en-US" sz="3200">
                <a:solidFill>
                  <a:srgbClr val="558B54"/>
                </a:solidFill>
              </a:rPr>
              <a:t>Agenda</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p:nvPr/>
        </p:nvSpPr>
        <p:spPr>
          <a:xfrm>
            <a:off x="381706" y="251878"/>
            <a:ext cx="8564700" cy="554100"/>
          </a:xfrm>
          <a:prstGeom prst="rect">
            <a:avLst/>
          </a:prstGeom>
          <a:noFill/>
          <a:ln>
            <a:noFill/>
          </a:ln>
        </p:spPr>
        <p:txBody>
          <a:bodyPr anchorCtr="0" anchor="t" bIns="34275" lIns="68575" rIns="68575" tIns="34275">
            <a:noAutofit/>
          </a:bodyPr>
          <a:lstStyle/>
          <a:p>
            <a:pPr indent="0" lvl="0" marL="0" marR="0" rtl="0" algn="l">
              <a:lnSpc>
                <a:spcPct val="100000"/>
              </a:lnSpc>
              <a:spcBef>
                <a:spcPts val="0"/>
              </a:spcBef>
              <a:spcAft>
                <a:spcPts val="0"/>
              </a:spcAft>
              <a:buClr>
                <a:srgbClr val="FFFFFF"/>
              </a:buClr>
              <a:buSzPct val="25000"/>
              <a:buFont typeface="Arial"/>
              <a:buNone/>
            </a:pPr>
            <a:r>
              <a:rPr b="1" i="0" lang="en-US" sz="3200" u="none" cap="none" strike="noStrike">
                <a:solidFill>
                  <a:srgbClr val="558B54"/>
                </a:solidFill>
                <a:latin typeface="Arial"/>
                <a:ea typeface="Arial"/>
                <a:cs typeface="Arial"/>
                <a:sym typeface="Arial"/>
              </a:rPr>
              <a:t>A regular BI journey</a:t>
            </a:r>
          </a:p>
        </p:txBody>
      </p:sp>
      <p:pic>
        <p:nvPicPr>
          <p:cNvPr id="63" name="Shape 63"/>
          <p:cNvPicPr preferRelativeResize="0"/>
          <p:nvPr/>
        </p:nvPicPr>
        <p:blipFill rotWithShape="1">
          <a:blip r:embed="rId3">
            <a:alphaModFix/>
          </a:blip>
          <a:srcRect b="0" l="0" r="0" t="0"/>
          <a:stretch/>
        </p:blipFill>
        <p:spPr>
          <a:xfrm>
            <a:off x="555616" y="912274"/>
            <a:ext cx="4266600" cy="1357199"/>
          </a:xfrm>
          <a:prstGeom prst="rect">
            <a:avLst/>
          </a:prstGeom>
          <a:noFill/>
          <a:ln>
            <a:noFill/>
          </a:ln>
        </p:spPr>
      </p:pic>
      <p:pic>
        <p:nvPicPr>
          <p:cNvPr id="64" name="Shape 64"/>
          <p:cNvPicPr preferRelativeResize="0"/>
          <p:nvPr/>
        </p:nvPicPr>
        <p:blipFill rotWithShape="1">
          <a:blip r:embed="rId4">
            <a:alphaModFix/>
          </a:blip>
          <a:srcRect b="0" l="0" r="0" t="0"/>
          <a:stretch/>
        </p:blipFill>
        <p:spPr>
          <a:xfrm>
            <a:off x="577013" y="2367502"/>
            <a:ext cx="4266600" cy="1251000"/>
          </a:xfrm>
          <a:prstGeom prst="rect">
            <a:avLst/>
          </a:prstGeom>
          <a:noFill/>
          <a:ln>
            <a:noFill/>
          </a:ln>
        </p:spPr>
      </p:pic>
      <p:pic>
        <p:nvPicPr>
          <p:cNvPr id="65" name="Shape 65"/>
          <p:cNvPicPr preferRelativeResize="0"/>
          <p:nvPr/>
        </p:nvPicPr>
        <p:blipFill rotWithShape="1">
          <a:blip r:embed="rId5">
            <a:alphaModFix/>
          </a:blip>
          <a:srcRect b="0" l="0" r="0" t="0"/>
          <a:stretch/>
        </p:blipFill>
        <p:spPr>
          <a:xfrm>
            <a:off x="551500" y="3772948"/>
            <a:ext cx="4266600" cy="1213800"/>
          </a:xfrm>
          <a:prstGeom prst="rect">
            <a:avLst/>
          </a:prstGeom>
          <a:noFill/>
          <a:ln>
            <a:noFill/>
          </a:ln>
        </p:spPr>
      </p:pic>
      <p:sp>
        <p:nvSpPr>
          <p:cNvPr id="66" name="Shape 66"/>
          <p:cNvSpPr txBox="1"/>
          <p:nvPr/>
        </p:nvSpPr>
        <p:spPr>
          <a:xfrm>
            <a:off x="5435925" y="1593925"/>
            <a:ext cx="3708000" cy="2304600"/>
          </a:xfrm>
          <a:prstGeom prst="rect">
            <a:avLst/>
          </a:prstGeom>
          <a:noFill/>
          <a:ln>
            <a:noFill/>
          </a:ln>
        </p:spPr>
        <p:txBody>
          <a:bodyPr anchorCtr="0" anchor="t" bIns="40825" lIns="81625" rIns="81625" tIns="40825">
            <a:noAutofit/>
          </a:bodyPr>
          <a:lstStyle/>
          <a:p>
            <a:pPr lvl="0" rtl="0">
              <a:spcBef>
                <a:spcPts val="0"/>
              </a:spcBef>
              <a:buNone/>
            </a:pPr>
            <a:r>
              <a:rPr lang="en-US" sz="2000">
                <a:solidFill>
                  <a:srgbClr val="595959"/>
                </a:solidFill>
                <a:latin typeface="Arial Black"/>
                <a:ea typeface="Arial Black"/>
                <a:cs typeface="Arial Black"/>
                <a:sym typeface="Arial Black"/>
              </a:rPr>
              <a:t>Expensive</a:t>
            </a:r>
          </a:p>
          <a:p>
            <a:pPr lvl="0" rtl="0">
              <a:spcBef>
                <a:spcPts val="0"/>
              </a:spcBef>
              <a:buNone/>
            </a:pPr>
            <a:r>
              <a:t/>
            </a:r>
            <a:endParaRPr sz="2000">
              <a:solidFill>
                <a:srgbClr val="595959"/>
              </a:solidFill>
              <a:latin typeface="Arial Black"/>
              <a:ea typeface="Arial Black"/>
              <a:cs typeface="Arial Black"/>
              <a:sym typeface="Arial Black"/>
            </a:endParaRPr>
          </a:p>
          <a:p>
            <a:pPr lvl="0" rtl="0">
              <a:spcBef>
                <a:spcPts val="0"/>
              </a:spcBef>
              <a:buNone/>
            </a:pPr>
            <a:r>
              <a:rPr lang="en-US" sz="2000">
                <a:solidFill>
                  <a:srgbClr val="595959"/>
                </a:solidFill>
                <a:latin typeface="Arial Black"/>
                <a:ea typeface="Arial Black"/>
                <a:cs typeface="Arial Black"/>
                <a:sym typeface="Arial Black"/>
              </a:rPr>
              <a:t>Hard to maintain</a:t>
            </a:r>
          </a:p>
          <a:p>
            <a:pPr lvl="0" rtl="0">
              <a:spcBef>
                <a:spcPts val="0"/>
              </a:spcBef>
              <a:buNone/>
            </a:pPr>
            <a:r>
              <a:t/>
            </a:r>
            <a:endParaRPr sz="2000">
              <a:solidFill>
                <a:srgbClr val="595959"/>
              </a:solidFill>
              <a:latin typeface="Arial Black"/>
              <a:ea typeface="Arial Black"/>
              <a:cs typeface="Arial Black"/>
              <a:sym typeface="Arial Black"/>
            </a:endParaRPr>
          </a:p>
          <a:p>
            <a:pPr lvl="0" rtl="0">
              <a:spcBef>
                <a:spcPts val="0"/>
              </a:spcBef>
              <a:buNone/>
            </a:pPr>
            <a:r>
              <a:rPr lang="en-US" sz="2000">
                <a:solidFill>
                  <a:srgbClr val="595959"/>
                </a:solidFill>
                <a:latin typeface="Arial Black"/>
                <a:ea typeface="Arial Black"/>
                <a:cs typeface="Arial Black"/>
                <a:sym typeface="Arial Black"/>
              </a:rPr>
              <a:t>Performance issues</a:t>
            </a:r>
          </a:p>
          <a:p>
            <a:pPr lvl="0" rtl="0">
              <a:spcBef>
                <a:spcPts val="0"/>
              </a:spcBef>
              <a:buNone/>
            </a:pPr>
            <a:r>
              <a:t/>
            </a:r>
            <a:endParaRPr sz="2000">
              <a:solidFill>
                <a:srgbClr val="595959"/>
              </a:solidFill>
              <a:latin typeface="Arial Black"/>
              <a:ea typeface="Arial Black"/>
              <a:cs typeface="Arial Black"/>
              <a:sym typeface="Arial Black"/>
            </a:endParaRPr>
          </a:p>
          <a:p>
            <a:pPr lvl="0" rtl="0">
              <a:spcBef>
                <a:spcPts val="0"/>
              </a:spcBef>
              <a:buNone/>
            </a:pPr>
            <a:r>
              <a:rPr lang="en-US" sz="2000">
                <a:solidFill>
                  <a:srgbClr val="595959"/>
                </a:solidFill>
                <a:latin typeface="Arial Black"/>
                <a:ea typeface="Arial Black"/>
                <a:cs typeface="Arial Black"/>
                <a:sym typeface="Arial Black"/>
              </a:rPr>
              <a:t>Scratch it all?</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0" st="0"/>
                                            </p:txEl>
                                          </p:spTgt>
                                        </p:tgtEl>
                                        <p:attrNameLst>
                                          <p:attrName>style.visibility</p:attrName>
                                        </p:attrNameLst>
                                      </p:cBhvr>
                                      <p:to>
                                        <p:strVal val="visible"/>
                                      </p:to>
                                    </p:set>
                                    <p:animEffect filter="fade" transition="in">
                                      <p:cBhvr>
                                        <p:cTn dur="1"/>
                                        <p:tgtEl>
                                          <p:spTgt spid="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1" st="1"/>
                                            </p:txEl>
                                          </p:spTgt>
                                        </p:tgtEl>
                                        <p:attrNameLst>
                                          <p:attrName>style.visibility</p:attrName>
                                        </p:attrNameLst>
                                      </p:cBhvr>
                                      <p:to>
                                        <p:strVal val="visible"/>
                                      </p:to>
                                    </p:set>
                                    <p:animEffect filter="fade" transition="in">
                                      <p:cBhvr>
                                        <p:cTn dur="1"/>
                                        <p:tgtEl>
                                          <p:spTgt spid="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2" st="2"/>
                                            </p:txEl>
                                          </p:spTgt>
                                        </p:tgtEl>
                                        <p:attrNameLst>
                                          <p:attrName>style.visibility</p:attrName>
                                        </p:attrNameLst>
                                      </p:cBhvr>
                                      <p:to>
                                        <p:strVal val="visible"/>
                                      </p:to>
                                    </p:set>
                                    <p:animEffect filter="fade" transition="in">
                                      <p:cBhvr>
                                        <p:cTn dur="1"/>
                                        <p:tgtEl>
                                          <p:spTgt spid="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3" st="3"/>
                                            </p:txEl>
                                          </p:spTgt>
                                        </p:tgtEl>
                                        <p:attrNameLst>
                                          <p:attrName>style.visibility</p:attrName>
                                        </p:attrNameLst>
                                      </p:cBhvr>
                                      <p:to>
                                        <p:strVal val="visible"/>
                                      </p:to>
                                    </p:set>
                                    <p:animEffect filter="fade" transition="in">
                                      <p:cBhvr>
                                        <p:cTn dur="1"/>
                                        <p:tgtEl>
                                          <p:spTgt spid="6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4" st="4"/>
                                            </p:txEl>
                                          </p:spTgt>
                                        </p:tgtEl>
                                        <p:attrNameLst>
                                          <p:attrName>style.visibility</p:attrName>
                                        </p:attrNameLst>
                                      </p:cBhvr>
                                      <p:to>
                                        <p:strVal val="visible"/>
                                      </p:to>
                                    </p:set>
                                    <p:animEffect filter="fade" transition="in">
                                      <p:cBhvr>
                                        <p:cTn dur="1"/>
                                        <p:tgtEl>
                                          <p:spTgt spid="6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5" st="5"/>
                                            </p:txEl>
                                          </p:spTgt>
                                        </p:tgtEl>
                                        <p:attrNameLst>
                                          <p:attrName>style.visibility</p:attrName>
                                        </p:attrNameLst>
                                      </p:cBhvr>
                                      <p:to>
                                        <p:strVal val="visible"/>
                                      </p:to>
                                    </p:set>
                                    <p:animEffect filter="fade" transition="in">
                                      <p:cBhvr>
                                        <p:cTn dur="1"/>
                                        <p:tgtEl>
                                          <p:spTgt spid="6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6" st="6"/>
                                            </p:txEl>
                                          </p:spTgt>
                                        </p:tgtEl>
                                        <p:attrNameLst>
                                          <p:attrName>style.visibility</p:attrName>
                                        </p:attrNameLst>
                                      </p:cBhvr>
                                      <p:to>
                                        <p:strVal val="visible"/>
                                      </p:to>
                                    </p:set>
                                    <p:animEffect filter="fade" transition="in">
                                      <p:cBhvr>
                                        <p:cTn dur="1"/>
                                        <p:tgtEl>
                                          <p:spTgt spid="6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idx="4294967295" type="sldNum"/>
          </p:nvPr>
        </p:nvSpPr>
        <p:spPr>
          <a:xfrm>
            <a:off x="6948631" y="4722701"/>
            <a:ext cx="1875600" cy="420900"/>
          </a:xfrm>
          <a:prstGeom prst="rect">
            <a:avLst/>
          </a:prstGeom>
          <a:noFill/>
          <a:ln>
            <a:noFill/>
          </a:ln>
        </p:spPr>
        <p:txBody>
          <a:bodyPr anchorCtr="0" anchor="ctr" bIns="0" lIns="0" rIns="0" tIns="0">
            <a:noAutofit/>
          </a:bodyPr>
          <a:lstStyle/>
          <a:p>
            <a:pPr indent="0" lvl="0" marL="0" marR="0" rtl="0" algn="r">
              <a:lnSpc>
                <a:spcPct val="100000"/>
              </a:lnSpc>
              <a:spcBef>
                <a:spcPts val="0"/>
              </a:spcBef>
              <a:spcAft>
                <a:spcPts val="0"/>
              </a:spcAft>
              <a:buClr>
                <a:schemeClr val="lt1"/>
              </a:buClr>
              <a:buSzPct val="25000"/>
              <a:buFont typeface="Calibri"/>
              <a:buNone/>
            </a:pPr>
            <a:fld id="{00000000-1234-1234-1234-123412341234}" type="slidenum">
              <a:rPr b="0" i="0" lang="en-US" sz="900" u="none" cap="none" strike="noStrike">
                <a:solidFill>
                  <a:schemeClr val="lt1"/>
                </a:solidFill>
                <a:latin typeface="Calibri"/>
                <a:ea typeface="Calibri"/>
                <a:cs typeface="Calibri"/>
                <a:sym typeface="Calibri"/>
              </a:rPr>
              <a:t>‹#›</a:t>
            </a:fld>
          </a:p>
        </p:txBody>
      </p:sp>
      <p:sp>
        <p:nvSpPr>
          <p:cNvPr id="73" name="Shape 73"/>
          <p:cNvSpPr/>
          <p:nvPr/>
        </p:nvSpPr>
        <p:spPr>
          <a:xfrm>
            <a:off x="381706" y="251878"/>
            <a:ext cx="8564700" cy="554100"/>
          </a:xfrm>
          <a:prstGeom prst="rect">
            <a:avLst/>
          </a:prstGeom>
          <a:noFill/>
          <a:ln>
            <a:noFill/>
          </a:ln>
        </p:spPr>
        <p:txBody>
          <a:bodyPr anchorCtr="0" anchor="t" bIns="34275" lIns="68575" rIns="68575" tIns="34275">
            <a:noAutofit/>
          </a:bodyPr>
          <a:lstStyle/>
          <a:p>
            <a:pPr indent="0" lvl="0" marL="0" marR="0" rtl="0" algn="l">
              <a:lnSpc>
                <a:spcPct val="100000"/>
              </a:lnSpc>
              <a:spcBef>
                <a:spcPts val="0"/>
              </a:spcBef>
              <a:spcAft>
                <a:spcPts val="0"/>
              </a:spcAft>
              <a:buClr>
                <a:srgbClr val="FFFFFF"/>
              </a:buClr>
              <a:buSzPct val="25000"/>
              <a:buFont typeface="Arial"/>
              <a:buNone/>
            </a:pPr>
            <a:r>
              <a:rPr b="1" i="0" lang="en-US" sz="3200" u="none" cap="none" strike="noStrike">
                <a:solidFill>
                  <a:srgbClr val="558B54"/>
                </a:solidFill>
                <a:latin typeface="Arial"/>
                <a:ea typeface="Arial"/>
                <a:cs typeface="Arial"/>
                <a:sym typeface="Arial"/>
              </a:rPr>
              <a:t>A more structured BI journey</a:t>
            </a:r>
          </a:p>
        </p:txBody>
      </p:sp>
      <p:sp>
        <p:nvSpPr>
          <p:cNvPr id="74" name="Shape 74"/>
          <p:cNvSpPr/>
          <p:nvPr/>
        </p:nvSpPr>
        <p:spPr>
          <a:xfrm>
            <a:off x="6964738" y="954215"/>
            <a:ext cx="822300" cy="617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000" u="none" cap="none" strike="noStrike">
              <a:solidFill>
                <a:srgbClr val="000000"/>
              </a:solidFill>
              <a:latin typeface="Verdana"/>
              <a:ea typeface="Verdana"/>
              <a:cs typeface="Verdana"/>
              <a:sym typeface="Verdana"/>
            </a:endParaRPr>
          </a:p>
        </p:txBody>
      </p:sp>
      <p:pic>
        <p:nvPicPr>
          <p:cNvPr id="75" name="Shape 75"/>
          <p:cNvPicPr preferRelativeResize="0"/>
          <p:nvPr/>
        </p:nvPicPr>
        <p:blipFill rotWithShape="1">
          <a:blip r:embed="rId3">
            <a:alphaModFix/>
          </a:blip>
          <a:srcRect b="0" l="0" r="0" t="0"/>
          <a:stretch/>
        </p:blipFill>
        <p:spPr>
          <a:xfrm>
            <a:off x="648174" y="1128149"/>
            <a:ext cx="7786200" cy="2383200"/>
          </a:xfrm>
          <a:prstGeom prst="rect">
            <a:avLst/>
          </a:prstGeom>
          <a:noFill/>
          <a:ln>
            <a:noFill/>
          </a:ln>
        </p:spPr>
      </p:pic>
      <p:sp>
        <p:nvSpPr>
          <p:cNvPr id="76" name="Shape 76"/>
          <p:cNvSpPr txBox="1"/>
          <p:nvPr/>
        </p:nvSpPr>
        <p:spPr>
          <a:xfrm>
            <a:off x="5764125" y="3616600"/>
            <a:ext cx="3003300" cy="1106100"/>
          </a:xfrm>
          <a:prstGeom prst="rect">
            <a:avLst/>
          </a:prstGeom>
          <a:noFill/>
          <a:ln>
            <a:noFill/>
          </a:ln>
        </p:spPr>
        <p:txBody>
          <a:bodyPr anchorCtr="0" anchor="t" bIns="40825" lIns="81625" rIns="81625" tIns="40825">
            <a:noAutofit/>
          </a:bodyPr>
          <a:lstStyle/>
          <a:p>
            <a:pPr lvl="0" rtl="0" algn="ctr">
              <a:spcBef>
                <a:spcPts val="0"/>
              </a:spcBef>
              <a:buNone/>
            </a:pPr>
            <a:r>
              <a:rPr lang="en-US">
                <a:solidFill>
                  <a:srgbClr val="595959"/>
                </a:solidFill>
                <a:latin typeface="Arial Black"/>
                <a:ea typeface="Arial Black"/>
                <a:cs typeface="Arial Black"/>
                <a:sym typeface="Arial Black"/>
              </a:rPr>
              <a:t>Ease of use, </a:t>
            </a:r>
          </a:p>
          <a:p>
            <a:pPr lvl="0" rtl="0" algn="ctr">
              <a:spcBef>
                <a:spcPts val="0"/>
              </a:spcBef>
              <a:buNone/>
            </a:pPr>
            <a:r>
              <a:rPr lang="en-US">
                <a:solidFill>
                  <a:srgbClr val="595959"/>
                </a:solidFill>
                <a:latin typeface="Arial Black"/>
                <a:ea typeface="Arial Black"/>
                <a:cs typeface="Arial Black"/>
                <a:sym typeface="Arial Black"/>
              </a:rPr>
              <a:t>speed, </a:t>
            </a:r>
          </a:p>
          <a:p>
            <a:pPr lvl="0" rtl="0" algn="ctr">
              <a:spcBef>
                <a:spcPts val="0"/>
              </a:spcBef>
              <a:buNone/>
            </a:pPr>
            <a:r>
              <a:rPr lang="en-US">
                <a:solidFill>
                  <a:srgbClr val="595959"/>
                </a:solidFill>
                <a:latin typeface="Arial Black"/>
                <a:ea typeface="Arial Black"/>
                <a:cs typeface="Arial Black"/>
                <a:sym typeface="Arial Black"/>
              </a:rPr>
              <a:t>anytime &amp; anywhere.</a:t>
            </a:r>
          </a:p>
        </p:txBody>
      </p:sp>
      <p:sp>
        <p:nvSpPr>
          <p:cNvPr id="77" name="Shape 77"/>
          <p:cNvSpPr txBox="1"/>
          <p:nvPr/>
        </p:nvSpPr>
        <p:spPr>
          <a:xfrm>
            <a:off x="2233125" y="3038900"/>
            <a:ext cx="3141600" cy="936900"/>
          </a:xfrm>
          <a:prstGeom prst="rect">
            <a:avLst/>
          </a:prstGeom>
          <a:noFill/>
          <a:ln>
            <a:noFill/>
          </a:ln>
        </p:spPr>
        <p:txBody>
          <a:bodyPr anchorCtr="0" anchor="t" bIns="40825" lIns="81625" rIns="81625" tIns="40825">
            <a:noAutofit/>
          </a:bodyPr>
          <a:lstStyle/>
          <a:p>
            <a:pPr lvl="0" rtl="0" algn="ctr">
              <a:spcBef>
                <a:spcPts val="0"/>
              </a:spcBef>
              <a:buNone/>
            </a:pPr>
            <a:r>
              <a:rPr lang="en-US">
                <a:solidFill>
                  <a:srgbClr val="595959"/>
                </a:solidFill>
                <a:latin typeface="Arial Black"/>
                <a:ea typeface="Arial Black"/>
                <a:cs typeface="Arial Black"/>
                <a:sym typeface="Arial Black"/>
              </a:rPr>
              <a:t>D</a:t>
            </a:r>
            <a:r>
              <a:rPr lang="en-US">
                <a:solidFill>
                  <a:srgbClr val="595959"/>
                </a:solidFill>
                <a:latin typeface="Arial Black"/>
                <a:ea typeface="Arial Black"/>
                <a:cs typeface="Arial Black"/>
                <a:sym typeface="Arial Black"/>
              </a:rPr>
              <a:t>ata consolidation, </a:t>
            </a:r>
          </a:p>
          <a:p>
            <a:pPr lvl="0" rtl="0" algn="ctr">
              <a:spcBef>
                <a:spcPts val="0"/>
              </a:spcBef>
              <a:buNone/>
            </a:pPr>
            <a:r>
              <a:rPr lang="en-US">
                <a:solidFill>
                  <a:srgbClr val="595959"/>
                </a:solidFill>
                <a:latin typeface="Arial Black"/>
                <a:ea typeface="Arial Black"/>
                <a:cs typeface="Arial Black"/>
                <a:sym typeface="Arial Black"/>
              </a:rPr>
              <a:t>single version of the truth,</a:t>
            </a:r>
          </a:p>
          <a:p>
            <a:pPr lvl="0" rtl="0" algn="ctr">
              <a:spcBef>
                <a:spcPts val="0"/>
              </a:spcBef>
              <a:buNone/>
            </a:pPr>
            <a:r>
              <a:rPr lang="en-US">
                <a:solidFill>
                  <a:srgbClr val="595959"/>
                </a:solidFill>
                <a:latin typeface="Arial Black"/>
                <a:ea typeface="Arial Black"/>
                <a:cs typeface="Arial Black"/>
                <a:sym typeface="Arial Black"/>
              </a:rPr>
              <a:t>speed, </a:t>
            </a:r>
          </a:p>
          <a:p>
            <a:pPr lvl="0" rtl="0" algn="ctr">
              <a:spcBef>
                <a:spcPts val="0"/>
              </a:spcBef>
              <a:buNone/>
            </a:pPr>
            <a:r>
              <a:rPr lang="en-US">
                <a:solidFill>
                  <a:srgbClr val="595959"/>
                </a:solidFill>
                <a:latin typeface="Arial Black"/>
                <a:ea typeface="Arial Black"/>
                <a:cs typeface="Arial Black"/>
                <a:sym typeface="Arial Black"/>
              </a:rPr>
              <a:t>easy for reporting.</a:t>
            </a:r>
          </a:p>
        </p:txBody>
      </p:sp>
      <p:sp>
        <p:nvSpPr>
          <p:cNvPr id="78" name="Shape 78"/>
          <p:cNvSpPr txBox="1"/>
          <p:nvPr/>
        </p:nvSpPr>
        <p:spPr>
          <a:xfrm>
            <a:off x="695775" y="4538550"/>
            <a:ext cx="8071500" cy="561300"/>
          </a:xfrm>
          <a:prstGeom prst="rect">
            <a:avLst/>
          </a:prstGeom>
          <a:noFill/>
          <a:ln>
            <a:noFill/>
          </a:ln>
        </p:spPr>
        <p:txBody>
          <a:bodyPr anchorCtr="0" anchor="t" bIns="40825" lIns="81625" rIns="81625" tIns="40825">
            <a:noAutofit/>
          </a:bodyPr>
          <a:lstStyle/>
          <a:p>
            <a:pPr lvl="0" rtl="0" algn="ctr">
              <a:spcBef>
                <a:spcPts val="0"/>
              </a:spcBef>
              <a:buNone/>
            </a:pPr>
            <a:r>
              <a:rPr lang="en-US" sz="2400">
                <a:solidFill>
                  <a:srgbClr val="274E13"/>
                </a:solidFill>
                <a:latin typeface="Arial Black"/>
                <a:ea typeface="Arial Black"/>
                <a:cs typeface="Arial Black"/>
                <a:sym typeface="Arial Black"/>
              </a:rPr>
              <a:t>BI expertise.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xEl>
                                              <p:pRg end="0" st="0"/>
                                            </p:txEl>
                                          </p:spTgt>
                                        </p:tgtEl>
                                        <p:attrNameLst>
                                          <p:attrName>style.visibility</p:attrName>
                                        </p:attrNameLst>
                                      </p:cBhvr>
                                      <p:to>
                                        <p:strVal val="visible"/>
                                      </p:to>
                                    </p:set>
                                    <p:animEffect filter="fade" transition="in">
                                      <p:cBhvr>
                                        <p:cTn dur="1"/>
                                        <p:tgtEl>
                                          <p:spTgt spid="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xEl>
                                              <p:pRg end="1" st="1"/>
                                            </p:txEl>
                                          </p:spTgt>
                                        </p:tgtEl>
                                        <p:attrNameLst>
                                          <p:attrName>style.visibility</p:attrName>
                                        </p:attrNameLst>
                                      </p:cBhvr>
                                      <p:to>
                                        <p:strVal val="visible"/>
                                      </p:to>
                                    </p:set>
                                    <p:animEffect filter="fade" transition="in">
                                      <p:cBhvr>
                                        <p:cTn dur="1"/>
                                        <p:tgtEl>
                                          <p:spTgt spid="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xEl>
                                              <p:pRg end="2" st="2"/>
                                            </p:txEl>
                                          </p:spTgt>
                                        </p:tgtEl>
                                        <p:attrNameLst>
                                          <p:attrName>style.visibility</p:attrName>
                                        </p:attrNameLst>
                                      </p:cBhvr>
                                      <p:to>
                                        <p:strVal val="visible"/>
                                      </p:to>
                                    </p:set>
                                    <p:animEffect filter="fade" transition="in">
                                      <p:cBhvr>
                                        <p:cTn dur="1"/>
                                        <p:tgtEl>
                                          <p:spTgt spid="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xEl>
                                              <p:pRg end="3" st="3"/>
                                            </p:txEl>
                                          </p:spTgt>
                                        </p:tgtEl>
                                        <p:attrNameLst>
                                          <p:attrName>style.visibility</p:attrName>
                                        </p:attrNameLst>
                                      </p:cBhvr>
                                      <p:to>
                                        <p:strVal val="visible"/>
                                      </p:to>
                                    </p:set>
                                    <p:animEffect filter="fade" transition="in">
                                      <p:cBhvr>
                                        <p:cTn dur="1"/>
                                        <p:tgtEl>
                                          <p:spTgt spid="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Effect filter="fade" transition="in">
                                      <p:cBhvr>
                                        <p:cTn dur="1"/>
                                        <p:tgtEl>
                                          <p:spTgt spid="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Effect filter="fade" transition="in">
                                      <p:cBhvr>
                                        <p:cTn dur="1"/>
                                        <p:tgtEl>
                                          <p:spTgt spid="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animEffect filter="fade" transition="in">
                                      <p:cBhvr>
                                        <p:cTn dur="1"/>
                                        <p:tgtEl>
                                          <p:spTgt spid="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nvSpPr>
        <p:spPr>
          <a:xfrm>
            <a:off x="352800" y="1282075"/>
            <a:ext cx="8438400" cy="3287700"/>
          </a:xfrm>
          <a:prstGeom prst="rect">
            <a:avLst/>
          </a:prstGeom>
          <a:noFill/>
          <a:ln>
            <a:noFill/>
          </a:ln>
        </p:spPr>
        <p:txBody>
          <a:bodyPr anchorCtr="0" anchor="ctr" bIns="40825" lIns="81625" rIns="81625" tIns="40825">
            <a:noAutofit/>
          </a:bodyPr>
          <a:lstStyle/>
          <a:p>
            <a:pPr indent="-431800" lvl="1" marL="774700" rtl="0">
              <a:spcBef>
                <a:spcPts val="0"/>
              </a:spcBef>
              <a:buClr>
                <a:srgbClr val="595959"/>
              </a:buClr>
              <a:buSzPct val="100000"/>
              <a:buChar char="•"/>
            </a:pPr>
            <a:r>
              <a:rPr lang="en-US" sz="3000">
                <a:solidFill>
                  <a:srgbClr val="595959"/>
                </a:solidFill>
                <a:latin typeface="Arial Black"/>
                <a:ea typeface="Arial Black"/>
                <a:cs typeface="Arial Black"/>
                <a:sym typeface="Arial Black"/>
              </a:rPr>
              <a:t>The BI platform</a:t>
            </a:r>
          </a:p>
          <a:p>
            <a:pPr indent="0" lvl="0" marL="457200" rtl="0">
              <a:spcBef>
                <a:spcPts val="0"/>
              </a:spcBef>
              <a:buNone/>
            </a:pPr>
            <a:r>
              <a:t/>
            </a:r>
            <a:endParaRPr sz="3000">
              <a:solidFill>
                <a:srgbClr val="595959"/>
              </a:solidFill>
              <a:latin typeface="Arial Black"/>
              <a:ea typeface="Arial Black"/>
              <a:cs typeface="Arial Black"/>
              <a:sym typeface="Arial Black"/>
            </a:endParaRPr>
          </a:p>
          <a:p>
            <a:pPr indent="-431800" lvl="1" marL="774700" rtl="0">
              <a:spcBef>
                <a:spcPts val="0"/>
              </a:spcBef>
              <a:buClr>
                <a:srgbClr val="595959"/>
              </a:buClr>
              <a:buSzPct val="100000"/>
              <a:buChar char="•"/>
            </a:pPr>
            <a:r>
              <a:rPr lang="en-US" sz="3000">
                <a:solidFill>
                  <a:srgbClr val="595959"/>
                </a:solidFill>
                <a:latin typeface="Arial Black"/>
                <a:ea typeface="Arial Black"/>
                <a:cs typeface="Arial Black"/>
                <a:sym typeface="Arial Black"/>
              </a:rPr>
              <a:t>BI expertise</a:t>
            </a:r>
          </a:p>
          <a:p>
            <a:pPr lvl="0" rtl="0">
              <a:spcBef>
                <a:spcPts val="0"/>
              </a:spcBef>
              <a:buNone/>
            </a:pPr>
            <a:r>
              <a:t/>
            </a:r>
            <a:endParaRPr sz="3000">
              <a:solidFill>
                <a:srgbClr val="595959"/>
              </a:solidFill>
              <a:latin typeface="Arial Black"/>
              <a:ea typeface="Arial Black"/>
              <a:cs typeface="Arial Black"/>
              <a:sym typeface="Arial Black"/>
            </a:endParaRPr>
          </a:p>
          <a:p>
            <a:pPr indent="-431800" lvl="1" marL="774700" rtl="0">
              <a:spcBef>
                <a:spcPts val="0"/>
              </a:spcBef>
              <a:buClr>
                <a:srgbClr val="595959"/>
              </a:buClr>
              <a:buSzPct val="100000"/>
              <a:buChar char="•"/>
            </a:pPr>
            <a:r>
              <a:rPr lang="en-US" sz="3000">
                <a:solidFill>
                  <a:srgbClr val="595959"/>
                </a:solidFill>
                <a:latin typeface="Arial Black"/>
                <a:ea typeface="Arial Black"/>
                <a:cs typeface="Arial Black"/>
                <a:sym typeface="Arial Black"/>
              </a:rPr>
              <a:t>Decision makers’ engagement</a:t>
            </a:r>
            <a:r>
              <a:rPr lang="en-US" sz="3000">
                <a:solidFill>
                  <a:srgbClr val="595959"/>
                </a:solidFill>
                <a:latin typeface="Arial Black"/>
                <a:ea typeface="Arial Black"/>
                <a:cs typeface="Arial Black"/>
                <a:sym typeface="Arial Black"/>
              </a:rPr>
              <a:t>.</a:t>
            </a:r>
          </a:p>
        </p:txBody>
      </p:sp>
      <p:sp>
        <p:nvSpPr>
          <p:cNvPr id="85" name="Shape 85"/>
          <p:cNvSpPr/>
          <p:nvPr/>
        </p:nvSpPr>
        <p:spPr>
          <a:xfrm>
            <a:off x="289656" y="417025"/>
            <a:ext cx="8564700" cy="738900"/>
          </a:xfrm>
          <a:prstGeom prst="rect">
            <a:avLst/>
          </a:prstGeom>
          <a:noFill/>
          <a:ln>
            <a:noFill/>
          </a:ln>
        </p:spPr>
        <p:txBody>
          <a:bodyPr anchorCtr="0" anchor="t" bIns="34275" lIns="68575" rIns="68575" tIns="34275">
            <a:noAutofit/>
          </a:bodyPr>
          <a:lstStyle/>
          <a:p>
            <a:pPr indent="0" lvl="0" marL="0" marR="0" rtl="0" algn="l">
              <a:lnSpc>
                <a:spcPct val="100000"/>
              </a:lnSpc>
              <a:spcBef>
                <a:spcPts val="0"/>
              </a:spcBef>
              <a:spcAft>
                <a:spcPts val="0"/>
              </a:spcAft>
              <a:buClr>
                <a:srgbClr val="FFFFFF"/>
              </a:buClr>
              <a:buSzPct val="25000"/>
              <a:buFont typeface="Arial"/>
              <a:buNone/>
            </a:pPr>
            <a:r>
              <a:rPr b="1" lang="en-US" sz="3200">
                <a:solidFill>
                  <a:srgbClr val="558B54"/>
                </a:solidFill>
              </a:rPr>
              <a:t>Ingredients for a</a:t>
            </a:r>
            <a:r>
              <a:rPr b="1" lang="en-US" sz="3200">
                <a:solidFill>
                  <a:srgbClr val="558B54"/>
                </a:solidFill>
              </a:rPr>
              <a:t> Successful BI Journey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xEl>
                                              <p:pRg end="0" st="0"/>
                                            </p:txEl>
                                          </p:spTgt>
                                        </p:tgtEl>
                                        <p:attrNameLst>
                                          <p:attrName>style.visibility</p:attrName>
                                        </p:attrNameLst>
                                      </p:cBhvr>
                                      <p:to>
                                        <p:strVal val="visible"/>
                                      </p:to>
                                    </p:set>
                                    <p:animEffect filter="fade" transition="in">
                                      <p:cBhvr>
                                        <p:cTn dur="500"/>
                                        <p:tgtEl>
                                          <p:spTgt spid="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xEl>
                                              <p:pRg end="1" st="1"/>
                                            </p:txEl>
                                          </p:spTgt>
                                        </p:tgtEl>
                                        <p:attrNameLst>
                                          <p:attrName>style.visibility</p:attrName>
                                        </p:attrNameLst>
                                      </p:cBhvr>
                                      <p:to>
                                        <p:strVal val="visible"/>
                                      </p:to>
                                    </p:set>
                                    <p:animEffect filter="fade" transition="in">
                                      <p:cBhvr>
                                        <p:cTn dur="500"/>
                                        <p:tgtEl>
                                          <p:spTgt spid="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xEl>
                                              <p:pRg end="2" st="2"/>
                                            </p:txEl>
                                          </p:spTgt>
                                        </p:tgtEl>
                                        <p:attrNameLst>
                                          <p:attrName>style.visibility</p:attrName>
                                        </p:attrNameLst>
                                      </p:cBhvr>
                                      <p:to>
                                        <p:strVal val="visible"/>
                                      </p:to>
                                    </p:set>
                                    <p:animEffect filter="fade" transition="in">
                                      <p:cBhvr>
                                        <p:cTn dur="500"/>
                                        <p:tgtEl>
                                          <p:spTgt spid="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xEl>
                                              <p:pRg end="3" st="3"/>
                                            </p:txEl>
                                          </p:spTgt>
                                        </p:tgtEl>
                                        <p:attrNameLst>
                                          <p:attrName>style.visibility</p:attrName>
                                        </p:attrNameLst>
                                      </p:cBhvr>
                                      <p:to>
                                        <p:strVal val="visible"/>
                                      </p:to>
                                    </p:set>
                                    <p:animEffect filter="fade" transition="in">
                                      <p:cBhvr>
                                        <p:cTn dur="500"/>
                                        <p:tgtEl>
                                          <p:spTgt spid="8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xEl>
                                              <p:pRg end="4" st="4"/>
                                            </p:txEl>
                                          </p:spTgt>
                                        </p:tgtEl>
                                        <p:attrNameLst>
                                          <p:attrName>style.visibility</p:attrName>
                                        </p:attrNameLst>
                                      </p:cBhvr>
                                      <p:to>
                                        <p:strVal val="visible"/>
                                      </p:to>
                                    </p:set>
                                    <p:animEffect filter="fade" transition="in">
                                      <p:cBhvr>
                                        <p:cTn dur="500"/>
                                        <p:tgtEl>
                                          <p:spTgt spid="8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nvSpPr>
        <p:spPr>
          <a:xfrm>
            <a:off x="61200" y="1133850"/>
            <a:ext cx="9021600" cy="3287700"/>
          </a:xfrm>
          <a:prstGeom prst="rect">
            <a:avLst/>
          </a:prstGeom>
          <a:noFill/>
          <a:ln>
            <a:noFill/>
          </a:ln>
        </p:spPr>
        <p:txBody>
          <a:bodyPr anchorCtr="0" anchor="ctr" bIns="40825" lIns="81625" rIns="81625" tIns="40825">
            <a:noAutofit/>
          </a:bodyPr>
          <a:lstStyle/>
          <a:p>
            <a:pPr indent="-419100" lvl="0" marL="457200" rtl="0">
              <a:spcBef>
                <a:spcPts val="0"/>
              </a:spcBef>
              <a:buClr>
                <a:srgbClr val="595959"/>
              </a:buClr>
              <a:buSzPct val="100000"/>
              <a:buFont typeface="Arial Black"/>
              <a:buChar char="-"/>
            </a:pPr>
            <a:r>
              <a:rPr lang="en-US" sz="3000">
                <a:solidFill>
                  <a:srgbClr val="595959"/>
                </a:solidFill>
                <a:latin typeface="Arial Black"/>
                <a:ea typeface="Arial Black"/>
                <a:cs typeface="Arial Black"/>
                <a:sym typeface="Arial Black"/>
              </a:rPr>
              <a:t>Inexpensive BI issues: Regular</a:t>
            </a:r>
          </a:p>
          <a:p>
            <a:pPr lvl="0" rtl="0">
              <a:spcBef>
                <a:spcPts val="0"/>
              </a:spcBef>
              <a:buNone/>
            </a:pPr>
            <a:r>
              <a:t/>
            </a:r>
            <a:endParaRPr sz="3000">
              <a:solidFill>
                <a:srgbClr val="595959"/>
              </a:solidFill>
              <a:latin typeface="Arial Black"/>
              <a:ea typeface="Arial Black"/>
              <a:cs typeface="Arial Black"/>
              <a:sym typeface="Arial Black"/>
            </a:endParaRPr>
          </a:p>
          <a:p>
            <a:pPr lvl="0" rtl="0">
              <a:spcBef>
                <a:spcPts val="0"/>
              </a:spcBef>
              <a:buNone/>
            </a:pPr>
            <a:r>
              <a:t/>
            </a:r>
            <a:endParaRPr sz="3000">
              <a:solidFill>
                <a:srgbClr val="595959"/>
              </a:solidFill>
              <a:latin typeface="Arial Black"/>
              <a:ea typeface="Arial Black"/>
              <a:cs typeface="Arial Black"/>
              <a:sym typeface="Arial Black"/>
            </a:endParaRPr>
          </a:p>
          <a:p>
            <a:pPr indent="-419100" lvl="0" marL="457200" rtl="0">
              <a:spcBef>
                <a:spcPts val="0"/>
              </a:spcBef>
              <a:buClr>
                <a:srgbClr val="595959"/>
              </a:buClr>
              <a:buSzPct val="100000"/>
              <a:buFont typeface="Arial Black"/>
              <a:buChar char="-"/>
            </a:pPr>
            <a:r>
              <a:rPr lang="en-US" sz="3000">
                <a:solidFill>
                  <a:srgbClr val="595959"/>
                </a:solidFill>
                <a:latin typeface="Arial Black"/>
                <a:ea typeface="Arial Black"/>
                <a:cs typeface="Arial Black"/>
                <a:sym typeface="Arial Black"/>
              </a:rPr>
              <a:t>Expensive BI issues: Structured </a:t>
            </a:r>
          </a:p>
        </p:txBody>
      </p:sp>
      <p:sp>
        <p:nvSpPr>
          <p:cNvPr id="92" name="Shape 92"/>
          <p:cNvSpPr/>
          <p:nvPr/>
        </p:nvSpPr>
        <p:spPr>
          <a:xfrm>
            <a:off x="98775" y="2942175"/>
            <a:ext cx="8777100" cy="1121700"/>
          </a:xfrm>
          <a:prstGeom prst="rect">
            <a:avLst/>
          </a:prstGeom>
          <a:noFill/>
          <a:ln cap="flat" cmpd="sng" w="38100">
            <a:solidFill>
              <a:srgbClr val="85200C"/>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93" name="Shape 93"/>
          <p:cNvSpPr/>
          <p:nvPr/>
        </p:nvSpPr>
        <p:spPr>
          <a:xfrm>
            <a:off x="320606" y="213775"/>
            <a:ext cx="8564700" cy="738900"/>
          </a:xfrm>
          <a:prstGeom prst="rect">
            <a:avLst/>
          </a:prstGeom>
          <a:noFill/>
          <a:ln>
            <a:noFill/>
          </a:ln>
        </p:spPr>
        <p:txBody>
          <a:bodyPr anchorCtr="0" anchor="t" bIns="34275" lIns="68575" rIns="68575" tIns="34275">
            <a:noAutofit/>
          </a:bodyPr>
          <a:lstStyle/>
          <a:p>
            <a:pPr indent="0" lvl="0" marL="0" marR="0" rtl="0" algn="l">
              <a:lnSpc>
                <a:spcPct val="100000"/>
              </a:lnSpc>
              <a:spcBef>
                <a:spcPts val="0"/>
              </a:spcBef>
              <a:spcAft>
                <a:spcPts val="0"/>
              </a:spcAft>
              <a:buClr>
                <a:srgbClr val="FFFFFF"/>
              </a:buClr>
              <a:buSzPct val="25000"/>
              <a:buFont typeface="Arial"/>
              <a:buNone/>
            </a:pPr>
            <a:r>
              <a:rPr b="1" lang="en-US" sz="3200">
                <a:solidFill>
                  <a:srgbClr val="558B54"/>
                </a:solidFill>
              </a:rPr>
              <a:t>Which BI journey is right for you?</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0" st="0"/>
                                            </p:txEl>
                                          </p:spTgt>
                                        </p:tgtEl>
                                        <p:attrNameLst>
                                          <p:attrName>style.visibility</p:attrName>
                                        </p:attrNameLst>
                                      </p:cBhvr>
                                      <p:to>
                                        <p:strVal val="visible"/>
                                      </p:to>
                                    </p:set>
                                    <p:animEffect filter="fade" transition="in">
                                      <p:cBhvr>
                                        <p:cTn dur="1"/>
                                        <p:tgtEl>
                                          <p:spTgt spid="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 st="1"/>
                                            </p:txEl>
                                          </p:spTgt>
                                        </p:tgtEl>
                                        <p:attrNameLst>
                                          <p:attrName>style.visibility</p:attrName>
                                        </p:attrNameLst>
                                      </p:cBhvr>
                                      <p:to>
                                        <p:strVal val="visible"/>
                                      </p:to>
                                    </p:set>
                                    <p:animEffect filter="fade" transition="in">
                                      <p:cBhvr>
                                        <p:cTn dur="1"/>
                                        <p:tgtEl>
                                          <p:spTgt spid="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2" st="2"/>
                                            </p:txEl>
                                          </p:spTgt>
                                        </p:tgtEl>
                                        <p:attrNameLst>
                                          <p:attrName>style.visibility</p:attrName>
                                        </p:attrNameLst>
                                      </p:cBhvr>
                                      <p:to>
                                        <p:strVal val="visible"/>
                                      </p:to>
                                    </p:set>
                                    <p:animEffect filter="fade" transition="in">
                                      <p:cBhvr>
                                        <p:cTn dur="1"/>
                                        <p:tgtEl>
                                          <p:spTgt spid="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3" st="3"/>
                                            </p:txEl>
                                          </p:spTgt>
                                        </p:tgtEl>
                                        <p:attrNameLst>
                                          <p:attrName>style.visibility</p:attrName>
                                        </p:attrNameLst>
                                      </p:cBhvr>
                                      <p:to>
                                        <p:strVal val="visible"/>
                                      </p:to>
                                    </p:set>
                                    <p:animEffect filter="fade" transition="in">
                                      <p:cBhvr>
                                        <p:cTn dur="1"/>
                                        <p:tgtEl>
                                          <p:spTgt spid="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nvSpPr>
        <p:spPr>
          <a:xfrm>
            <a:off x="61200" y="829050"/>
            <a:ext cx="9021600" cy="3287700"/>
          </a:xfrm>
          <a:prstGeom prst="rect">
            <a:avLst/>
          </a:prstGeom>
          <a:noFill/>
          <a:ln>
            <a:noFill/>
          </a:ln>
        </p:spPr>
        <p:txBody>
          <a:bodyPr anchorCtr="0" anchor="ctr" bIns="40825" lIns="81625" rIns="81625" tIns="40825">
            <a:noAutofit/>
          </a:bodyPr>
          <a:lstStyle/>
          <a:p>
            <a:pPr lvl="0" rtl="0" algn="ctr">
              <a:spcBef>
                <a:spcPts val="0"/>
              </a:spcBef>
              <a:buNone/>
            </a:pPr>
            <a:r>
              <a:rPr lang="en-US" sz="3000">
                <a:solidFill>
                  <a:srgbClr val="595959"/>
                </a:solidFill>
                <a:latin typeface="Arial Black"/>
                <a:ea typeface="Arial Black"/>
                <a:cs typeface="Arial Black"/>
                <a:sym typeface="Arial Black"/>
              </a:rPr>
              <a:t>Poll #1 </a:t>
            </a:r>
          </a:p>
          <a:p>
            <a:pPr lvl="0" rtl="0" algn="ctr">
              <a:spcBef>
                <a:spcPts val="0"/>
              </a:spcBef>
              <a:buNone/>
            </a:pPr>
            <a:r>
              <a:rPr lang="en-US" sz="3000">
                <a:solidFill>
                  <a:srgbClr val="595959"/>
                </a:solidFill>
                <a:latin typeface="Arial Black"/>
                <a:ea typeface="Arial Black"/>
                <a:cs typeface="Arial Black"/>
                <a:sym typeface="Arial Black"/>
              </a:rPr>
              <a:t>What are you main reporting challenges?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p:nvPr/>
        </p:nvSpPr>
        <p:spPr>
          <a:xfrm>
            <a:off x="381706" y="251878"/>
            <a:ext cx="8564700" cy="554100"/>
          </a:xfrm>
          <a:prstGeom prst="rect">
            <a:avLst/>
          </a:prstGeom>
          <a:noFill/>
          <a:ln>
            <a:noFill/>
          </a:ln>
        </p:spPr>
        <p:txBody>
          <a:bodyPr anchorCtr="0" anchor="t" bIns="34275" lIns="68575" rIns="68575" tIns="34275">
            <a:noAutofit/>
          </a:bodyPr>
          <a:lstStyle/>
          <a:p>
            <a:pPr indent="0" lvl="0" marL="0" marR="0" rtl="0" algn="l">
              <a:lnSpc>
                <a:spcPct val="100000"/>
              </a:lnSpc>
              <a:spcBef>
                <a:spcPts val="0"/>
              </a:spcBef>
              <a:spcAft>
                <a:spcPts val="0"/>
              </a:spcAft>
              <a:buClr>
                <a:srgbClr val="FFFFFF"/>
              </a:buClr>
              <a:buSzPct val="25000"/>
              <a:buFont typeface="Arial"/>
              <a:buNone/>
            </a:pPr>
            <a:r>
              <a:rPr b="1" lang="en-US" sz="3200">
                <a:solidFill>
                  <a:srgbClr val="558B54"/>
                </a:solidFill>
              </a:rPr>
              <a:t>DataSelf Analytics</a:t>
            </a:r>
          </a:p>
        </p:txBody>
      </p:sp>
      <p:sp>
        <p:nvSpPr>
          <p:cNvPr id="106" name="Shape 106"/>
          <p:cNvSpPr/>
          <p:nvPr/>
        </p:nvSpPr>
        <p:spPr>
          <a:xfrm>
            <a:off x="426500" y="1707900"/>
            <a:ext cx="8397900" cy="2405400"/>
          </a:xfrm>
          <a:prstGeom prst="rect">
            <a:avLst/>
          </a:prstGeom>
          <a:noFill/>
          <a:ln>
            <a:noFill/>
          </a:ln>
        </p:spPr>
        <p:txBody>
          <a:bodyPr anchorCtr="0" anchor="t" bIns="28550" lIns="57150" rIns="57150" tIns="28550">
            <a:noAutofit/>
          </a:bodyPr>
          <a:lstStyle/>
          <a:p>
            <a:pPr indent="-419100" lvl="0" marL="914400" rtl="0">
              <a:spcBef>
                <a:spcPts val="0"/>
              </a:spcBef>
              <a:buClr>
                <a:srgbClr val="595959"/>
              </a:buClr>
              <a:buSzPct val="100000"/>
              <a:buFont typeface="Arial Black"/>
              <a:buAutoNum type="arabicPeriod"/>
            </a:pPr>
            <a:r>
              <a:rPr lang="en-US" sz="3000">
                <a:solidFill>
                  <a:srgbClr val="595959"/>
                </a:solidFill>
                <a:latin typeface="Arial Black"/>
                <a:ea typeface="Arial Black"/>
                <a:cs typeface="Arial Black"/>
                <a:sym typeface="Arial Black"/>
              </a:rPr>
              <a:t>Top-ranked enterprise-grade BI</a:t>
            </a:r>
          </a:p>
          <a:p>
            <a:pPr indent="0" lvl="0" marL="457200" rtl="0">
              <a:spcBef>
                <a:spcPts val="0"/>
              </a:spcBef>
              <a:buNone/>
            </a:pPr>
            <a:r>
              <a:t/>
            </a:r>
            <a:endParaRPr sz="3000">
              <a:solidFill>
                <a:srgbClr val="595959"/>
              </a:solidFill>
              <a:latin typeface="Arial Black"/>
              <a:ea typeface="Arial Black"/>
              <a:cs typeface="Arial Black"/>
              <a:sym typeface="Arial Black"/>
            </a:endParaRPr>
          </a:p>
          <a:p>
            <a:pPr indent="-419100" lvl="0" marL="914400" rtl="0">
              <a:spcBef>
                <a:spcPts val="0"/>
              </a:spcBef>
              <a:buClr>
                <a:srgbClr val="595959"/>
              </a:buClr>
              <a:buSzPct val="100000"/>
              <a:buFont typeface="Arial Black"/>
              <a:buAutoNum type="arabicPeriod"/>
            </a:pPr>
            <a:r>
              <a:rPr lang="en-US" sz="3000">
                <a:solidFill>
                  <a:srgbClr val="595959"/>
                </a:solidFill>
                <a:latin typeface="Arial Black"/>
                <a:ea typeface="Arial Black"/>
                <a:cs typeface="Arial Black"/>
                <a:sym typeface="Arial Black"/>
              </a:rPr>
              <a:t>Out of the box</a:t>
            </a:r>
          </a:p>
          <a:p>
            <a:pPr indent="0" lvl="0" marL="457200" rtl="0">
              <a:spcBef>
                <a:spcPts val="0"/>
              </a:spcBef>
              <a:buNone/>
            </a:pPr>
            <a:r>
              <a:t/>
            </a:r>
            <a:endParaRPr sz="3000">
              <a:solidFill>
                <a:srgbClr val="595959"/>
              </a:solidFill>
              <a:latin typeface="Arial Black"/>
              <a:ea typeface="Arial Black"/>
              <a:cs typeface="Arial Black"/>
              <a:sym typeface="Arial Black"/>
            </a:endParaRPr>
          </a:p>
          <a:p>
            <a:pPr indent="-419100" lvl="0" marL="914400" rtl="0">
              <a:spcBef>
                <a:spcPts val="0"/>
              </a:spcBef>
              <a:buClr>
                <a:srgbClr val="595959"/>
              </a:buClr>
              <a:buSzPct val="100000"/>
              <a:buFont typeface="Arial Black"/>
              <a:buAutoNum type="arabicPeriod"/>
            </a:pPr>
            <a:r>
              <a:rPr lang="en-US" sz="3000">
                <a:solidFill>
                  <a:srgbClr val="595959"/>
                </a:solidFill>
                <a:latin typeface="Arial Black"/>
                <a:ea typeface="Arial Black"/>
                <a:cs typeface="Arial Black"/>
                <a:sym typeface="Arial Black"/>
              </a:rPr>
              <a:t>BI expertise</a:t>
            </a:r>
          </a:p>
          <a:p>
            <a:pPr indent="-368300" lvl="0" marL="368300" marR="0" rtl="0" algn="l">
              <a:lnSpc>
                <a:spcPct val="100000"/>
              </a:lnSpc>
              <a:spcBef>
                <a:spcPts val="0"/>
              </a:spcBef>
              <a:spcAft>
                <a:spcPts val="0"/>
              </a:spcAft>
              <a:buClr>
                <a:srgbClr val="51534A"/>
              </a:buClr>
              <a:buFont typeface="Arial"/>
              <a:buNone/>
            </a:pPr>
            <a:r>
              <a:t/>
            </a:r>
            <a:endParaRPr sz="3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1"/>
                                        <p:tgtEl>
                                          <p:spTgt spid="1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animEffect filter="fade" transition="in">
                                      <p:cBhvr>
                                        <p:cTn dur="1"/>
                                        <p:tgtEl>
                                          <p:spTgt spid="1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animEffect filter="fade" transition="in">
                                      <p:cBhvr>
                                        <p:cTn dur="1"/>
                                        <p:tgtEl>
                                          <p:spTgt spid="1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animEffect filter="fade" transition="in">
                                      <p:cBhvr>
                                        <p:cTn dur="1"/>
                                        <p:tgtEl>
                                          <p:spTgt spid="1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4" st="4"/>
                                            </p:txEl>
                                          </p:spTgt>
                                        </p:tgtEl>
                                        <p:attrNameLst>
                                          <p:attrName>style.visibility</p:attrName>
                                        </p:attrNameLst>
                                      </p:cBhvr>
                                      <p:to>
                                        <p:strVal val="visible"/>
                                      </p:to>
                                    </p:set>
                                    <p:animEffect filter="fade" transition="in">
                                      <p:cBhvr>
                                        <p:cTn dur="1"/>
                                        <p:tgtEl>
                                          <p:spTgt spid="1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5" st="5"/>
                                            </p:txEl>
                                          </p:spTgt>
                                        </p:tgtEl>
                                        <p:attrNameLst>
                                          <p:attrName>style.visibility</p:attrName>
                                        </p:attrNameLst>
                                      </p:cBhvr>
                                      <p:to>
                                        <p:strVal val="visible"/>
                                      </p:to>
                                    </p:set>
                                    <p:animEffect filter="fade" transition="in">
                                      <p:cBhvr>
                                        <p:cTn dur="1"/>
                                        <p:tgtEl>
                                          <p:spTgt spid="10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Global 2">
      <a:dk1>
        <a:srgbClr val="51534A"/>
      </a:dk1>
      <a:lt1>
        <a:srgbClr val="FFFFFF"/>
      </a:lt1>
      <a:dk2>
        <a:srgbClr val="2E3456"/>
      </a:dk2>
      <a:lt2>
        <a:srgbClr val="E7E6E6"/>
      </a:lt2>
      <a:accent1>
        <a:srgbClr val="41A940"/>
      </a:accent1>
      <a:accent2>
        <a:srgbClr val="00A4CF"/>
      </a:accent2>
      <a:accent3>
        <a:srgbClr val="51534A"/>
      </a:accent3>
      <a:accent4>
        <a:srgbClr val="8E8A86"/>
      </a:accent4>
      <a:accent5>
        <a:srgbClr val="CBCBC9"/>
      </a:accent5>
      <a:accent6>
        <a:srgbClr val="EEEEED"/>
      </a:accent6>
      <a:hlink>
        <a:srgbClr val="4178BE"/>
      </a:hlink>
      <a:folHlink>
        <a:srgbClr val="4178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