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Arial Black"/>
      <p:regular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font" Target="fonts/ArialBlack-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8788"/>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b="0" i="0" sz="12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8788"/>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Clr>
                <a:schemeClr val="dk1"/>
              </a:buClr>
              <a:buFont typeface="Calibri"/>
              <a:buNone/>
              <a:defRPr b="0" i="0" sz="12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685799"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400550"/>
            <a:ext cx="5486399" cy="3600450"/>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Char char="●"/>
              <a:defRPr b="0" i="0" sz="1200" u="none" cap="none" strike="noStrike">
                <a:solidFill>
                  <a:schemeClr val="dk1"/>
                </a:solidFill>
                <a:latin typeface="Calibri"/>
                <a:ea typeface="Calibri"/>
                <a:cs typeface="Calibri"/>
                <a:sym typeface="Calibri"/>
              </a:defRPr>
            </a:lvl1pPr>
            <a:lvl2pPr indent="0" lvl="1" marL="457200" marR="0" rtl="0" algn="l">
              <a:spcBef>
                <a:spcPts val="0"/>
              </a:spcBef>
              <a:buClr>
                <a:schemeClr val="dk1"/>
              </a:buClr>
              <a:buFont typeface="Calibri"/>
              <a:buChar char="○"/>
              <a:defRPr b="0" i="0" sz="1200" u="none" cap="none" strike="noStrike">
                <a:solidFill>
                  <a:schemeClr val="dk1"/>
                </a:solidFill>
                <a:latin typeface="Calibri"/>
                <a:ea typeface="Calibri"/>
                <a:cs typeface="Calibri"/>
                <a:sym typeface="Calibri"/>
              </a:defRPr>
            </a:lvl2pPr>
            <a:lvl3pPr indent="0" lvl="2" marL="914400" marR="0" rtl="0" algn="l">
              <a:spcBef>
                <a:spcPts val="0"/>
              </a:spcBef>
              <a:buClr>
                <a:schemeClr val="dk1"/>
              </a:buClr>
              <a:buFont typeface="Calibri"/>
              <a:buChar char="■"/>
              <a:defRPr b="0" i="0" sz="1200" u="none" cap="none" strike="noStrike">
                <a:solidFill>
                  <a:schemeClr val="dk1"/>
                </a:solidFill>
                <a:latin typeface="Calibri"/>
                <a:ea typeface="Calibri"/>
                <a:cs typeface="Calibri"/>
                <a:sym typeface="Calibri"/>
              </a:defRPr>
            </a:lvl3pPr>
            <a:lvl4pPr indent="0" lvl="3" marL="1371600" marR="0" rtl="0" algn="l">
              <a:spcBef>
                <a:spcPts val="0"/>
              </a:spcBef>
              <a:buClr>
                <a:schemeClr val="dk1"/>
              </a:buClr>
              <a:buFont typeface="Calibri"/>
              <a:buChar char="●"/>
              <a:defRPr b="0" i="0" sz="1200" u="none" cap="none" strike="noStrike">
                <a:solidFill>
                  <a:schemeClr val="dk1"/>
                </a:solidFill>
                <a:latin typeface="Calibri"/>
                <a:ea typeface="Calibri"/>
                <a:cs typeface="Calibri"/>
                <a:sym typeface="Calibri"/>
              </a:defRPr>
            </a:lvl4pPr>
            <a:lvl5pPr indent="0" lvl="4" marL="1828800" marR="0" rtl="0" algn="l">
              <a:spcBef>
                <a:spcPts val="0"/>
              </a:spcBef>
              <a:buClr>
                <a:schemeClr val="dk1"/>
              </a:buClr>
              <a:buFont typeface="Calibri"/>
              <a:buChar char="○"/>
              <a:defRPr b="0" i="0" sz="1200" u="none" cap="none" strike="noStrike">
                <a:solidFill>
                  <a:schemeClr val="dk1"/>
                </a:solidFill>
                <a:latin typeface="Calibri"/>
                <a:ea typeface="Calibri"/>
                <a:cs typeface="Calibri"/>
                <a:sym typeface="Calibri"/>
              </a:defRPr>
            </a:lvl5pPr>
            <a:lvl6pPr indent="0" lvl="5" marL="2286000" marR="0" rtl="0" algn="l">
              <a:spcBef>
                <a:spcPts val="0"/>
              </a:spcBef>
              <a:buClr>
                <a:schemeClr val="dk1"/>
              </a:buClr>
              <a:buFont typeface="Calibri"/>
              <a:buChar char="■"/>
              <a:defRPr b="0" i="0" sz="1200" u="none" cap="none" strike="noStrike">
                <a:solidFill>
                  <a:schemeClr val="dk1"/>
                </a:solidFill>
                <a:latin typeface="Calibri"/>
                <a:ea typeface="Calibri"/>
                <a:cs typeface="Calibri"/>
                <a:sym typeface="Calibri"/>
              </a:defRPr>
            </a:lvl6pPr>
            <a:lvl7pPr indent="0" lvl="6" marL="2743200" marR="0" rtl="0" algn="l">
              <a:spcBef>
                <a:spcPts val="0"/>
              </a:spcBef>
              <a:buClr>
                <a:schemeClr val="dk1"/>
              </a:buClr>
              <a:buFont typeface="Calibri"/>
              <a:buChar char="●"/>
              <a:defRPr b="0" i="0" sz="1200" u="none" cap="none" strike="noStrike">
                <a:solidFill>
                  <a:schemeClr val="dk1"/>
                </a:solidFill>
                <a:latin typeface="Calibri"/>
                <a:ea typeface="Calibri"/>
                <a:cs typeface="Calibri"/>
                <a:sym typeface="Calibri"/>
              </a:defRPr>
            </a:lvl7pPr>
            <a:lvl8pPr indent="0" lvl="7" marL="3200400" marR="0" rtl="0" algn="l">
              <a:spcBef>
                <a:spcPts val="0"/>
              </a:spcBef>
              <a:buClr>
                <a:schemeClr val="dk1"/>
              </a:buClr>
              <a:buFont typeface="Calibri"/>
              <a:buChar char="○"/>
              <a:defRPr b="0" i="0" sz="1200" u="none" cap="none" strike="noStrike">
                <a:solidFill>
                  <a:schemeClr val="dk1"/>
                </a:solidFill>
                <a:latin typeface="Calibri"/>
                <a:ea typeface="Calibri"/>
                <a:cs typeface="Calibri"/>
                <a:sym typeface="Calibri"/>
              </a:defRPr>
            </a:lvl8pPr>
            <a:lvl9pPr indent="0" lvl="8" marL="3657600" marR="0" rtl="0" algn="l">
              <a:spcBef>
                <a:spcPts val="0"/>
              </a:spcBef>
              <a:buClr>
                <a:schemeClr val="dk1"/>
              </a:buClr>
              <a:buFont typeface="Calibri"/>
              <a:buChar char="■"/>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878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1"/>
              </a:buClr>
              <a:buFont typeface="Calibri"/>
              <a:buNone/>
              <a:defRPr b="0" i="0" sz="12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878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 name="Shape 20"/>
        <p:cNvGrpSpPr/>
        <p:nvPr/>
      </p:nvGrpSpPr>
      <p:grpSpPr>
        <a:xfrm>
          <a:off x="0" y="0"/>
          <a:ext cx="0" cy="0"/>
          <a:chOff x="0" y="0"/>
          <a:chExt cx="0" cy="0"/>
        </a:xfrm>
      </p:grpSpPr>
      <p:sp>
        <p:nvSpPr>
          <p:cNvPr id="21" name="Shape 21"/>
          <p:cNvSpPr/>
          <p:nvPr>
            <p:ph idx="2" type="sldImg"/>
          </p:nvPr>
        </p:nvSpPr>
        <p:spPr>
          <a:xfrm>
            <a:off x="685799"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2" name="Shape 22"/>
          <p:cNvSpPr txBox="1"/>
          <p:nvPr>
            <p:ph idx="1" type="body"/>
          </p:nvPr>
        </p:nvSpPr>
        <p:spPr>
          <a:xfrm>
            <a:off x="685800" y="4400550"/>
            <a:ext cx="5486399" cy="3600599"/>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3" name="Shape 23"/>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5" name="Shape 95"/>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96" name="Shape 96"/>
          <p:cNvSpPr txBox="1"/>
          <p:nvPr>
            <p:ph idx="12" type="sldNum"/>
          </p:nvPr>
        </p:nvSpPr>
        <p:spPr>
          <a:xfrm>
            <a:off x="3884612" y="8685213"/>
            <a:ext cx="2971799" cy="4587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5" name="Shape 105"/>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106" name="Shape 106"/>
          <p:cNvSpPr txBox="1"/>
          <p:nvPr>
            <p:ph idx="12" type="sldNum"/>
          </p:nvPr>
        </p:nvSpPr>
        <p:spPr>
          <a:xfrm>
            <a:off x="3884612" y="8685213"/>
            <a:ext cx="2971799" cy="4587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3" name="Shape 113"/>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114" name="Shape 114"/>
          <p:cNvSpPr txBox="1"/>
          <p:nvPr>
            <p:ph idx="12" type="sldNum"/>
          </p:nvPr>
        </p:nvSpPr>
        <p:spPr>
          <a:xfrm>
            <a:off x="3884612" y="8685213"/>
            <a:ext cx="2971799" cy="4587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23" name="Shape 123"/>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lang="en-US"/>
              <a:t>So, this platform is very robust, very easy to use and runs reports really fast. Reports will run in seconds regardless of how much data you have. </a:t>
            </a:r>
          </a:p>
          <a:p>
            <a:pPr indent="0" lvl="0" marL="0" marR="0" rtl="0" algn="l">
              <a:spcBef>
                <a:spcPts val="0"/>
              </a:spcBef>
              <a:buClr>
                <a:schemeClr val="dk1"/>
              </a:buClr>
              <a:buSzPct val="25000"/>
              <a:buFont typeface="Calibri"/>
              <a:buNone/>
            </a:pPr>
            <a:r>
              <a:rPr lang="en-US"/>
              <a:t>You can put together a similar framework like this, yes you can! But typically it will take years to bring all of your critical data to meaningful reports and dashboards. Maybe you start with your sales or financials, but eventually you’ll bring your AP, AR, inventory, PO, services, maybe CRM, Google Analytics and Excel files. It’s just a lot of work and experimentation! You can absolutely do it, but do you have the time, money and expertise to make this efficiently? We saw that problem and started to crowdsource our report templates. A client created a new interesting report, and we add that template to our library. Today, we have more than 5,000 reports and dashboards. There’s more than 2,000 for sales analysis. More than 500 for financial analysis. More than 1,000 for CRM. There’s a lot!</a:t>
            </a:r>
          </a:p>
        </p:txBody>
      </p:sp>
      <p:sp>
        <p:nvSpPr>
          <p:cNvPr id="124" name="Shape 124"/>
          <p:cNvSpPr txBox="1"/>
          <p:nvPr>
            <p:ph idx="12" type="sldNum"/>
          </p:nvPr>
        </p:nvSpPr>
        <p:spPr>
          <a:xfrm>
            <a:off x="3884612" y="8685213"/>
            <a:ext cx="2971799" cy="4587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 name="Shape 28"/>
        <p:cNvGrpSpPr/>
        <p:nvPr/>
      </p:nvGrpSpPr>
      <p:grpSpPr>
        <a:xfrm>
          <a:off x="0" y="0"/>
          <a:ext cx="0" cy="0"/>
          <a:chOff x="0" y="0"/>
          <a:chExt cx="0" cy="0"/>
        </a:xfrm>
      </p:grpSpPr>
      <p:sp>
        <p:nvSpPr>
          <p:cNvPr id="29" name="Shape 2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0" name="Shape 30"/>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31" name="Shape 31"/>
          <p:cNvSpPr txBox="1"/>
          <p:nvPr>
            <p:ph idx="12" type="sldNum"/>
          </p:nvPr>
        </p:nvSpPr>
        <p:spPr>
          <a:xfrm>
            <a:off x="3884612" y="8685213"/>
            <a:ext cx="2971799" cy="4587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 name="Shape 36"/>
        <p:cNvGrpSpPr/>
        <p:nvPr/>
      </p:nvGrpSpPr>
      <p:grpSpPr>
        <a:xfrm>
          <a:off x="0" y="0"/>
          <a:ext cx="0" cy="0"/>
          <a:chOff x="0" y="0"/>
          <a:chExt cx="0" cy="0"/>
        </a:xfrm>
      </p:grpSpPr>
      <p:sp>
        <p:nvSpPr>
          <p:cNvPr id="37" name="Shape 3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8" name="Shape 38"/>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39" name="Shape 39"/>
          <p:cNvSpPr txBox="1"/>
          <p:nvPr>
            <p:ph idx="12" type="sldNum"/>
          </p:nvPr>
        </p:nvSpPr>
        <p:spPr>
          <a:xfrm>
            <a:off x="3884612" y="8685213"/>
            <a:ext cx="2971799" cy="4587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 name="Shape 45"/>
        <p:cNvGrpSpPr/>
        <p:nvPr/>
      </p:nvGrpSpPr>
      <p:grpSpPr>
        <a:xfrm>
          <a:off x="0" y="0"/>
          <a:ext cx="0" cy="0"/>
          <a:chOff x="0" y="0"/>
          <a:chExt cx="0" cy="0"/>
        </a:xfrm>
      </p:grpSpPr>
      <p:sp>
        <p:nvSpPr>
          <p:cNvPr id="46" name="Shape 4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7" name="Shape 47"/>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48" name="Shape 48"/>
          <p:cNvSpPr txBox="1"/>
          <p:nvPr>
            <p:ph idx="12" type="sldNum"/>
          </p:nvPr>
        </p:nvSpPr>
        <p:spPr>
          <a:xfrm>
            <a:off x="3884612" y="8685213"/>
            <a:ext cx="2971799" cy="4587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Shape 5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5" name="Shape 55"/>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56" name="Shape 56"/>
          <p:cNvSpPr txBox="1"/>
          <p:nvPr>
            <p:ph idx="12" type="sldNum"/>
          </p:nvPr>
        </p:nvSpPr>
        <p:spPr>
          <a:xfrm>
            <a:off x="3884612" y="8685213"/>
            <a:ext cx="2971799" cy="4587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4" name="Shape 64"/>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65" name="Shape 65"/>
          <p:cNvSpPr txBox="1"/>
          <p:nvPr>
            <p:ph idx="12" type="sldNum"/>
          </p:nvPr>
        </p:nvSpPr>
        <p:spPr>
          <a:xfrm>
            <a:off x="3884612" y="8685213"/>
            <a:ext cx="2971799" cy="4587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2" name="Shape 72"/>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73" name="Shape 73"/>
          <p:cNvSpPr txBox="1"/>
          <p:nvPr>
            <p:ph idx="12" type="sldNum"/>
          </p:nvPr>
        </p:nvSpPr>
        <p:spPr>
          <a:xfrm>
            <a:off x="3884612" y="8685213"/>
            <a:ext cx="2971799" cy="4587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0" name="Shape 80"/>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81" name="Shape 81"/>
          <p:cNvSpPr txBox="1"/>
          <p:nvPr>
            <p:ph idx="12" type="sldNum"/>
          </p:nvPr>
        </p:nvSpPr>
        <p:spPr>
          <a:xfrm>
            <a:off x="3884612" y="8685213"/>
            <a:ext cx="2971799" cy="4587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7" name="Shape 87"/>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88" name="Shape 88"/>
          <p:cNvSpPr txBox="1"/>
          <p:nvPr>
            <p:ph idx="12" type="sldNum"/>
          </p:nvPr>
        </p:nvSpPr>
        <p:spPr>
          <a:xfrm>
            <a:off x="3884612" y="8685213"/>
            <a:ext cx="2971799" cy="4587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14" name="Shape 1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Header opt.1">
    <p:spTree>
      <p:nvGrpSpPr>
        <p:cNvPr id="15" name="Shape 1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Header opt.4">
    <p:spTree>
      <p:nvGrpSpPr>
        <p:cNvPr id="16" name="Shape 1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opyright">
    <p:spTree>
      <p:nvGrpSpPr>
        <p:cNvPr id="17" name="Shape 1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ontent">
    <p:spTree>
      <p:nvGrpSpPr>
        <p:cNvPr id="18" name="Shape 1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hank you">
    <p:spTree>
      <p:nvGrpSpPr>
        <p:cNvPr id="19" name="Shape 1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idx="12" type="sldNum"/>
          </p:nvPr>
        </p:nvSpPr>
        <p:spPr>
          <a:xfrm>
            <a:off x="6948631" y="4722701"/>
            <a:ext cx="1875600" cy="420900"/>
          </a:xfrm>
          <a:prstGeom prst="rect">
            <a:avLst/>
          </a:prstGeom>
          <a:noFill/>
          <a:ln>
            <a:noFill/>
          </a:ln>
        </p:spPr>
        <p:txBody>
          <a:bodyPr anchorCtr="0" anchor="ctr" bIns="0" lIns="0" rIns="0" tIns="0">
            <a:noAutofit/>
          </a:bodyPr>
          <a:lstStyle/>
          <a:p>
            <a:pPr indent="0" lvl="0" marL="0" marR="0" rtl="0" algn="r">
              <a:lnSpc>
                <a:spcPct val="100000"/>
              </a:lnSpc>
              <a:spcBef>
                <a:spcPts val="0"/>
              </a:spcBef>
              <a:spcAft>
                <a:spcPts val="0"/>
              </a:spcAft>
              <a:buClr>
                <a:schemeClr val="lt1"/>
              </a:buClr>
              <a:buSzPct val="25000"/>
              <a:buFont typeface="Calibri"/>
              <a:buNone/>
            </a:pPr>
            <a:fld id="{00000000-1234-1234-1234-123412341234}" type="slidenum">
              <a:rPr b="0" i="0" lang="en-US" sz="900" u="none" cap="none" strike="noStrike">
                <a:solidFill>
                  <a:schemeClr val="lt1"/>
                </a:solidFill>
                <a:latin typeface="Calibri"/>
                <a:ea typeface="Calibri"/>
                <a:cs typeface="Calibri"/>
                <a:sym typeface="Calibri"/>
              </a:rPr>
              <a:t>‹#›</a:t>
            </a:fld>
          </a:p>
        </p:txBody>
      </p:sp>
      <p:sp>
        <p:nvSpPr>
          <p:cNvPr id="11" name="Shape 11"/>
          <p:cNvSpPr/>
          <p:nvPr/>
        </p:nvSpPr>
        <p:spPr>
          <a:xfrm>
            <a:off x="0" y="5090940"/>
            <a:ext cx="9181800" cy="56400"/>
          </a:xfrm>
          <a:prstGeom prst="rect">
            <a:avLst/>
          </a:prstGeom>
          <a:solidFill>
            <a:srgbClr val="7BA182"/>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Font typeface="Verdana"/>
              <a:buNone/>
            </a:pPr>
            <a:r>
              <a:t/>
            </a:r>
            <a:endParaRPr b="0" i="0" sz="1000" u="none" cap="none" strike="noStrike">
              <a:solidFill>
                <a:srgbClr val="000000"/>
              </a:solidFill>
              <a:latin typeface="Verdana"/>
              <a:ea typeface="Verdana"/>
              <a:cs typeface="Verdana"/>
              <a:sym typeface="Verdana"/>
            </a:endParaRPr>
          </a:p>
        </p:txBody>
      </p:sp>
      <p:sp>
        <p:nvSpPr>
          <p:cNvPr id="12" name="Shape 12"/>
          <p:cNvSpPr/>
          <p:nvPr/>
        </p:nvSpPr>
        <p:spPr>
          <a:xfrm>
            <a:off x="-18900" y="-13143"/>
            <a:ext cx="9181800" cy="207000"/>
          </a:xfrm>
          <a:prstGeom prst="rect">
            <a:avLst/>
          </a:prstGeom>
          <a:solidFill>
            <a:srgbClr val="7BA182"/>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Font typeface="Verdana"/>
              <a:buNone/>
            </a:pPr>
            <a:r>
              <a:t/>
            </a:r>
            <a:endParaRPr b="0" i="0" sz="1000" u="none" cap="none" strike="noStrike">
              <a:solidFill>
                <a:srgbClr val="000000"/>
              </a:solidFill>
              <a:latin typeface="Verdana"/>
              <a:ea typeface="Verdana"/>
              <a:cs typeface="Verdana"/>
              <a:sym typeface="Verdana"/>
            </a:endParaRPr>
          </a:p>
        </p:txBody>
      </p:sp>
      <p:pic>
        <p:nvPicPr>
          <p:cNvPr id="13" name="Shape 13"/>
          <p:cNvPicPr preferRelativeResize="0"/>
          <p:nvPr/>
        </p:nvPicPr>
        <p:blipFill rotWithShape="1">
          <a:blip r:embed="rId1">
            <a:alphaModFix/>
          </a:blip>
          <a:srcRect b="0" l="0" r="0" t="0"/>
          <a:stretch/>
        </p:blipFill>
        <p:spPr>
          <a:xfrm>
            <a:off x="8049890" y="9836"/>
            <a:ext cx="1051800" cy="1839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dataself.com/templates/" TargetMode="External"/><Relationship Id="rId4" Type="http://schemas.openxmlformats.org/officeDocument/2006/relationships/hyperlink" Target="http://www.dataself.com/dashboard-samples" TargetMode="External"/><Relationship Id="rId5" Type="http://schemas.openxmlformats.org/officeDocument/2006/relationships/hyperlink" Target="http://www.dataself.com/brochures/DataSelfAnalyticsOOTB.xl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mailto:jgirardi@dataself.com" TargetMode="Externa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7.jpg"/><Relationship Id="rId7"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hyperlink" Target="http://onlinehelp.tableau.com/v10.3/server/en-us/perf_workbook_scheduled_refresh.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www.tableau.com/learn/tutorials/on-demand/web-authoring-server" TargetMode="External"/><Relationship Id="rId4" Type="http://schemas.openxmlformats.org/officeDocument/2006/relationships/hyperlink" Target="https://www.tableau.com/learn/tutorials/on-demand/story-points" TargetMode="External"/><Relationship Id="rId5" Type="http://schemas.openxmlformats.org/officeDocument/2006/relationships/hyperlink" Target="http://onlinehelp.tableau.com/current/pro/desktop/en-us/qs_layout_containers.html" TargetMode="External"/><Relationship Id="rId6" Type="http://schemas.openxmlformats.org/officeDocument/2006/relationships/hyperlink" Target="https://www.interworks.com/blog/tspaulding/2013/08/07/understanding-layout-containers-tableau" TargetMode="External"/><Relationship Id="rId7" Type="http://schemas.openxmlformats.org/officeDocument/2006/relationships/hyperlink" Target="https://www.youtube.com/watch?v=voAVa4OD_5I"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www.tableau.com/about/blog/2017/4/sharpen-your-analysis-tooltip-selection-tableau-103-6876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about:blan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www.tableau.com/learn/tutorials/on-demand/data-driven-alerts" TargetMode="External"/><Relationship Id="rId4" Type="http://schemas.openxmlformats.org/officeDocument/2006/relationships/hyperlink" Target="https://www.tableau.com/about/blog/2017/4/save-time-data-driven-alerts-tableau-103-67888" TargetMode="External"/><Relationship Id="rId5" Type="http://schemas.openxmlformats.org/officeDocument/2006/relationships/hyperlink" Target="https://onlinehelp.tableau.com/current/pro/desktop/en-us/data_alerts.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1" Type="http://schemas.openxmlformats.org/officeDocument/2006/relationships/hyperlink" Target="http://onlinehelp.tableau.com/current/api/rest_api/en-us/REST/rest_api_whats_new.htm" TargetMode="External"/><Relationship Id="rId10" Type="http://schemas.openxmlformats.org/officeDocument/2006/relationships/hyperlink" Target="https://onlinehelp.tableau.com/current/pro/desktop/en-us/union.html" TargetMode="External"/><Relationship Id="rId13" Type="http://schemas.openxmlformats.org/officeDocument/2006/relationships/hyperlink" Target="https://dataself.com/dataself-analytics-10-3/" TargetMode="External"/><Relationship Id="rId12" Type="http://schemas.openxmlformats.org/officeDocument/2006/relationships/hyperlink" Target="https://onlinehelp.tableau.com/current/api/js_api/en-us/JavaScriptAPI/js_api_whats_new.htm" TargetMode="External"/><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goo.gl/sFtRdP" TargetMode="External"/><Relationship Id="rId4" Type="http://schemas.openxmlformats.org/officeDocument/2006/relationships/hyperlink" Target="http://onlinehelp.tableau.com/current/pro/desktop/en-us/maps.html" TargetMode="External"/><Relationship Id="rId9" Type="http://schemas.openxmlformats.org/officeDocument/2006/relationships/hyperlink" Target="https://www.tableau.com/about/blog/2017/5/introducing-tableau-bridge-live-queries-premises-data-tableau-online-70767" TargetMode="External"/><Relationship Id="rId14" Type="http://schemas.openxmlformats.org/officeDocument/2006/relationships/hyperlink" Target="https://www.tableau.com/new-features/10.3" TargetMode="External"/><Relationship Id="rId5" Type="http://schemas.openxmlformats.org/officeDocument/2006/relationships/hyperlink" Target="https://onlinehelp.tableau.com/current/mobile/mobile-admin/en-us/admin_mobile_intro.html" TargetMode="External"/><Relationship Id="rId6" Type="http://schemas.openxmlformats.org/officeDocument/2006/relationships/hyperlink" Target="https://goo.gl/9fjK42" TargetMode="External"/><Relationship Id="rId7" Type="http://schemas.openxmlformats.org/officeDocument/2006/relationships/hyperlink" Target="https://www.tableau.com/about/blog/2017/3/cut-data-prep-time-pdf-connector-and-union-updates-tableau-103-67643" TargetMode="External"/><Relationship Id="rId8" Type="http://schemas.openxmlformats.org/officeDocument/2006/relationships/hyperlink" Target="http://onlinehelp.tableau.com/current/pro/desktop/en-us/help.htm#exampleconnections_overview.htm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 name="Shape 24"/>
        <p:cNvGrpSpPr/>
        <p:nvPr/>
      </p:nvGrpSpPr>
      <p:grpSpPr>
        <a:xfrm>
          <a:off x="0" y="0"/>
          <a:ext cx="0" cy="0"/>
          <a:chOff x="0" y="0"/>
          <a:chExt cx="0" cy="0"/>
        </a:xfrm>
      </p:grpSpPr>
      <p:sp>
        <p:nvSpPr>
          <p:cNvPr id="25" name="Shape 25"/>
          <p:cNvSpPr txBox="1"/>
          <p:nvPr/>
        </p:nvSpPr>
        <p:spPr>
          <a:xfrm>
            <a:off x="0" y="4820850"/>
            <a:ext cx="9144000" cy="276900"/>
          </a:xfrm>
          <a:prstGeom prst="rect">
            <a:avLst/>
          </a:prstGeom>
          <a:solidFill>
            <a:srgbClr val="FFFFFF"/>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3300"/>
              </a:buClr>
              <a:buSzPct val="25000"/>
              <a:buFont typeface="Arial"/>
              <a:buNone/>
            </a:pPr>
            <a:r>
              <a:rPr b="0" i="0" lang="en-US" sz="600" u="none" cap="none" strike="noStrike">
                <a:solidFill>
                  <a:srgbClr val="003300"/>
                </a:solidFill>
                <a:latin typeface="Arial"/>
                <a:ea typeface="Arial"/>
                <a:cs typeface="Arial"/>
                <a:sym typeface="Arial"/>
              </a:rPr>
              <a:t>Copyright © 2017 DataSelf Corporation. All rights reserved. DataSelf is a trademark of DataSelf Corp. All other marks and images belong to their respective owners and the descriptive use of such marks and images does not indicate that such </a:t>
            </a:r>
          </a:p>
          <a:p>
            <a:pPr indent="0" lvl="0" marL="0" marR="0" rtl="0" algn="ctr">
              <a:lnSpc>
                <a:spcPct val="100000"/>
              </a:lnSpc>
              <a:spcBef>
                <a:spcPts val="0"/>
              </a:spcBef>
              <a:spcAft>
                <a:spcPts val="0"/>
              </a:spcAft>
              <a:buClr>
                <a:srgbClr val="003300"/>
              </a:buClr>
              <a:buSzPct val="25000"/>
              <a:buFont typeface="Arial"/>
              <a:buNone/>
            </a:pPr>
            <a:r>
              <a:rPr b="0" i="0" lang="en-US" sz="600" u="none" cap="none" strike="noStrike">
                <a:solidFill>
                  <a:srgbClr val="003300"/>
                </a:solidFill>
                <a:latin typeface="Arial"/>
                <a:ea typeface="Arial"/>
                <a:cs typeface="Arial"/>
                <a:sym typeface="Arial"/>
              </a:rPr>
              <a:t>respective owners are in any way connected to or endorsing DataSelf Corp or its initiatives. </a:t>
            </a:r>
          </a:p>
        </p:txBody>
      </p:sp>
      <p:pic>
        <p:nvPicPr>
          <p:cNvPr id="26" name="Shape 26"/>
          <p:cNvPicPr preferRelativeResize="0"/>
          <p:nvPr/>
        </p:nvPicPr>
        <p:blipFill>
          <a:blip r:embed="rId3">
            <a:alphaModFix/>
          </a:blip>
          <a:stretch>
            <a:fillRect/>
          </a:stretch>
        </p:blipFill>
        <p:spPr>
          <a:xfrm>
            <a:off x="0" y="199200"/>
            <a:ext cx="7640275" cy="3891774"/>
          </a:xfrm>
          <a:prstGeom prst="rect">
            <a:avLst/>
          </a:prstGeom>
          <a:noFill/>
          <a:ln>
            <a:noFill/>
          </a:ln>
        </p:spPr>
      </p:pic>
      <p:sp>
        <p:nvSpPr>
          <p:cNvPr id="27" name="Shape 27"/>
          <p:cNvSpPr txBox="1"/>
          <p:nvPr/>
        </p:nvSpPr>
        <p:spPr>
          <a:xfrm>
            <a:off x="0" y="3119100"/>
            <a:ext cx="9144000" cy="1948200"/>
          </a:xfrm>
          <a:prstGeom prst="rect">
            <a:avLst/>
          </a:prstGeom>
          <a:noFill/>
          <a:ln>
            <a:noFill/>
          </a:ln>
        </p:spPr>
        <p:txBody>
          <a:bodyPr anchorCtr="0" anchor="t" bIns="91425" lIns="91425" rIns="91425" tIns="91425">
            <a:noAutofit/>
          </a:bodyPr>
          <a:lstStyle/>
          <a:p>
            <a:pPr lvl="0" rtl="0" algn="ctr">
              <a:spcBef>
                <a:spcPts val="0"/>
              </a:spcBef>
              <a:buClr>
                <a:srgbClr val="C46C0F"/>
              </a:buClr>
              <a:buSzPct val="25000"/>
              <a:buFont typeface="Arial"/>
              <a:buNone/>
            </a:pPr>
            <a:r>
              <a:rPr lang="en-US" sz="2400">
                <a:solidFill>
                  <a:srgbClr val="C46C0F"/>
                </a:solidFill>
                <a:latin typeface="Arial Black"/>
                <a:ea typeface="Arial Black"/>
                <a:cs typeface="Arial Black"/>
                <a:sym typeface="Arial Black"/>
              </a:rPr>
              <a:t>Version 10.3: </a:t>
            </a:r>
          </a:p>
          <a:p>
            <a:pPr lvl="0" rtl="0" algn="ctr">
              <a:spcBef>
                <a:spcPts val="0"/>
              </a:spcBef>
              <a:buClr>
                <a:srgbClr val="C46C0F"/>
              </a:buClr>
              <a:buSzPct val="25000"/>
              <a:buFont typeface="Arial"/>
              <a:buNone/>
            </a:pPr>
            <a:r>
              <a:rPr lang="en-US" sz="2400">
                <a:solidFill>
                  <a:srgbClr val="C46C0F"/>
                </a:solidFill>
                <a:latin typeface="Arial Black"/>
                <a:ea typeface="Arial Black"/>
                <a:cs typeface="Arial Black"/>
                <a:sym typeface="Arial Black"/>
              </a:rPr>
              <a:t>Tableau and DataSelf Analytics </a:t>
            </a:r>
          </a:p>
          <a:p>
            <a:pPr lvl="0" rtl="0" algn="ctr">
              <a:spcBef>
                <a:spcPts val="0"/>
              </a:spcBef>
              <a:buClr>
                <a:srgbClr val="C46C0F"/>
              </a:buClr>
              <a:buFont typeface="Arial"/>
              <a:buNone/>
            </a:pPr>
            <a:br>
              <a:rPr lang="en-US">
                <a:solidFill>
                  <a:srgbClr val="C46C0F"/>
                </a:solidFill>
                <a:latin typeface="Arial Black"/>
                <a:ea typeface="Arial Black"/>
                <a:cs typeface="Arial Black"/>
                <a:sym typeface="Arial Black"/>
              </a:rPr>
            </a:br>
            <a:r>
              <a:rPr b="1" lang="en-US" sz="2100">
                <a:solidFill>
                  <a:srgbClr val="595959"/>
                </a:solidFill>
              </a:rPr>
              <a:t>Presenter: Joni Girardi, DataSelf Founder &amp; CEO</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Shape 98"/>
          <p:cNvSpPr txBox="1"/>
          <p:nvPr/>
        </p:nvSpPr>
        <p:spPr>
          <a:xfrm>
            <a:off x="289650" y="1019475"/>
            <a:ext cx="4369200" cy="1464900"/>
          </a:xfrm>
          <a:prstGeom prst="rect">
            <a:avLst/>
          </a:prstGeom>
          <a:noFill/>
          <a:ln>
            <a:noFill/>
          </a:ln>
        </p:spPr>
        <p:txBody>
          <a:bodyPr anchorCtr="0" anchor="ctr" bIns="40825" lIns="81625" rIns="81625" tIns="40825">
            <a:noAutofit/>
          </a:bodyPr>
          <a:lstStyle/>
          <a:p>
            <a:pPr lvl="0" rtl="0">
              <a:spcBef>
                <a:spcPts val="0"/>
              </a:spcBef>
              <a:buNone/>
            </a:pPr>
            <a:r>
              <a:rPr lang="en-US" sz="2200">
                <a:solidFill>
                  <a:srgbClr val="595959"/>
                </a:solidFill>
                <a:latin typeface="Arial Black"/>
                <a:ea typeface="Arial Black"/>
                <a:cs typeface="Arial Black"/>
                <a:sym typeface="Arial Black"/>
              </a:rPr>
              <a:t>Core Financials</a:t>
            </a:r>
            <a:r>
              <a:rPr lang="en-US" sz="1600">
                <a:solidFill>
                  <a:srgbClr val="595959"/>
                </a:solidFill>
                <a:latin typeface="Arial Black"/>
                <a:ea typeface="Arial Black"/>
                <a:cs typeface="Arial Black"/>
                <a:sym typeface="Arial Black"/>
              </a:rPr>
              <a:t> </a:t>
            </a:r>
            <a:r>
              <a:rPr lang="en-US" sz="1200">
                <a:solidFill>
                  <a:srgbClr val="595959"/>
                </a:solidFill>
                <a:latin typeface="Arial Black"/>
                <a:ea typeface="Arial Black"/>
                <a:cs typeface="Arial Black"/>
                <a:sym typeface="Arial Black"/>
              </a:rPr>
              <a:t>(1,700+ KPIs)</a:t>
            </a:r>
          </a:p>
          <a:p>
            <a:pPr indent="-342900" lvl="1" marL="774700" rtl="0">
              <a:spcBef>
                <a:spcPts val="0"/>
              </a:spcBef>
              <a:buClr>
                <a:srgbClr val="595959"/>
              </a:buClr>
              <a:buSzPct val="100000"/>
              <a:buFont typeface="Arial Black"/>
              <a:buChar char="•"/>
            </a:pPr>
            <a:r>
              <a:rPr lang="en-US" sz="1600">
                <a:solidFill>
                  <a:srgbClr val="595959"/>
                </a:solidFill>
                <a:latin typeface="Arial Black"/>
                <a:ea typeface="Arial Black"/>
                <a:cs typeface="Arial Black"/>
                <a:sym typeface="Arial Black"/>
              </a:rPr>
              <a:t>Financial Analytics </a:t>
            </a:r>
            <a:r>
              <a:rPr lang="en-US" sz="1200">
                <a:solidFill>
                  <a:srgbClr val="595959"/>
                </a:solidFill>
                <a:latin typeface="Arial Black"/>
                <a:ea typeface="Arial Black"/>
                <a:cs typeface="Arial Black"/>
                <a:sym typeface="Arial Black"/>
              </a:rPr>
              <a:t>(800 KPIs)</a:t>
            </a:r>
          </a:p>
          <a:p>
            <a:pPr indent="-342900" lvl="1" marL="774700" rtl="0">
              <a:spcBef>
                <a:spcPts val="0"/>
              </a:spcBef>
              <a:buClr>
                <a:srgbClr val="595959"/>
              </a:buClr>
              <a:buSzPct val="100000"/>
              <a:buFont typeface="Arial Black"/>
              <a:buChar char="•"/>
            </a:pPr>
            <a:r>
              <a:rPr lang="en-US" sz="1600">
                <a:solidFill>
                  <a:srgbClr val="595959"/>
                </a:solidFill>
                <a:latin typeface="Arial Black"/>
                <a:ea typeface="Arial Black"/>
                <a:cs typeface="Arial Black"/>
                <a:sym typeface="Arial Black"/>
              </a:rPr>
              <a:t>Payables </a:t>
            </a:r>
            <a:r>
              <a:rPr lang="en-US" sz="1200">
                <a:solidFill>
                  <a:srgbClr val="595959"/>
                </a:solidFill>
                <a:latin typeface="Arial Black"/>
                <a:ea typeface="Arial Black"/>
                <a:cs typeface="Arial Black"/>
                <a:sym typeface="Arial Black"/>
              </a:rPr>
              <a:t>(350 KPIs)</a:t>
            </a:r>
          </a:p>
          <a:p>
            <a:pPr indent="-342900" lvl="1" marL="774700" rtl="0">
              <a:spcBef>
                <a:spcPts val="0"/>
              </a:spcBef>
              <a:buClr>
                <a:srgbClr val="595959"/>
              </a:buClr>
              <a:buSzPct val="100000"/>
              <a:buFont typeface="Arial Black"/>
              <a:buChar char="•"/>
            </a:pPr>
            <a:r>
              <a:rPr lang="en-US" sz="1600">
                <a:solidFill>
                  <a:srgbClr val="595959"/>
                </a:solidFill>
                <a:latin typeface="Arial Black"/>
                <a:ea typeface="Arial Black"/>
                <a:cs typeface="Arial Black"/>
                <a:sym typeface="Arial Black"/>
              </a:rPr>
              <a:t>Receivables </a:t>
            </a:r>
            <a:r>
              <a:rPr lang="en-US" sz="1200">
                <a:solidFill>
                  <a:srgbClr val="595959"/>
                </a:solidFill>
                <a:latin typeface="Arial Black"/>
                <a:ea typeface="Arial Black"/>
                <a:cs typeface="Arial Black"/>
                <a:sym typeface="Arial Black"/>
              </a:rPr>
              <a:t>(550 KPIs)</a:t>
            </a:r>
          </a:p>
        </p:txBody>
      </p:sp>
      <p:sp>
        <p:nvSpPr>
          <p:cNvPr id="99" name="Shape 99"/>
          <p:cNvSpPr/>
          <p:nvPr/>
        </p:nvSpPr>
        <p:spPr>
          <a:xfrm>
            <a:off x="202706" y="188425"/>
            <a:ext cx="8564700" cy="738900"/>
          </a:xfrm>
          <a:prstGeom prst="rect">
            <a:avLst/>
          </a:prstGeom>
          <a:noFill/>
          <a:ln>
            <a:noFill/>
          </a:ln>
        </p:spPr>
        <p:txBody>
          <a:bodyPr anchorCtr="0" anchor="t" bIns="34275" lIns="68575" rIns="68575" tIns="34275">
            <a:noAutofit/>
          </a:bodyPr>
          <a:lstStyle/>
          <a:p>
            <a:pPr indent="0" lvl="0" marL="0" marR="0" rtl="0" algn="l">
              <a:lnSpc>
                <a:spcPct val="100000"/>
              </a:lnSpc>
              <a:spcBef>
                <a:spcPts val="0"/>
              </a:spcBef>
              <a:spcAft>
                <a:spcPts val="0"/>
              </a:spcAft>
              <a:buClr>
                <a:srgbClr val="FFFFFF"/>
              </a:buClr>
              <a:buSzPct val="25000"/>
              <a:buFont typeface="Arial"/>
              <a:buNone/>
            </a:pPr>
            <a:r>
              <a:rPr b="1" lang="en-US" sz="3200">
                <a:solidFill>
                  <a:srgbClr val="558B54"/>
                </a:solidFill>
              </a:rPr>
              <a:t>DataSelf New Templates</a:t>
            </a:r>
          </a:p>
        </p:txBody>
      </p:sp>
      <p:sp>
        <p:nvSpPr>
          <p:cNvPr id="100" name="Shape 100"/>
          <p:cNvSpPr txBox="1"/>
          <p:nvPr/>
        </p:nvSpPr>
        <p:spPr>
          <a:xfrm>
            <a:off x="5060125" y="1734562"/>
            <a:ext cx="3901200" cy="1959600"/>
          </a:xfrm>
          <a:prstGeom prst="rect">
            <a:avLst/>
          </a:prstGeom>
          <a:noFill/>
          <a:ln>
            <a:noFill/>
          </a:ln>
        </p:spPr>
        <p:txBody>
          <a:bodyPr anchorCtr="0" anchor="ctr" bIns="40825" lIns="81625" rIns="81625" tIns="40825">
            <a:noAutofit/>
          </a:bodyPr>
          <a:lstStyle/>
          <a:p>
            <a:pPr lvl="0" rtl="0">
              <a:spcBef>
                <a:spcPts val="0"/>
              </a:spcBef>
              <a:buNone/>
            </a:pPr>
            <a:r>
              <a:rPr lang="en-US" sz="2200">
                <a:solidFill>
                  <a:srgbClr val="595959"/>
                </a:solidFill>
                <a:latin typeface="Arial Black"/>
                <a:ea typeface="Arial Black"/>
                <a:cs typeface="Arial Black"/>
                <a:sym typeface="Arial Black"/>
              </a:rPr>
              <a:t>CRM</a:t>
            </a:r>
            <a:r>
              <a:rPr lang="en-US" sz="1600">
                <a:solidFill>
                  <a:srgbClr val="595959"/>
                </a:solidFill>
                <a:latin typeface="Arial Black"/>
                <a:ea typeface="Arial Black"/>
                <a:cs typeface="Arial Black"/>
                <a:sym typeface="Arial Black"/>
              </a:rPr>
              <a:t> </a:t>
            </a:r>
            <a:r>
              <a:rPr lang="en-US" sz="1200">
                <a:solidFill>
                  <a:srgbClr val="595959"/>
                </a:solidFill>
                <a:latin typeface="Arial Black"/>
                <a:ea typeface="Arial Black"/>
                <a:cs typeface="Arial Black"/>
                <a:sym typeface="Arial Black"/>
              </a:rPr>
              <a:t>(1,800+ KPIs)</a:t>
            </a:r>
          </a:p>
          <a:p>
            <a:pPr indent="-342900" lvl="1" marL="774700" rtl="0">
              <a:spcBef>
                <a:spcPts val="0"/>
              </a:spcBef>
              <a:buClr>
                <a:srgbClr val="595959"/>
              </a:buClr>
              <a:buSzPct val="100000"/>
              <a:buFont typeface="Arial Black"/>
              <a:buChar char="•"/>
            </a:pPr>
            <a:r>
              <a:rPr lang="en-US" sz="1600">
                <a:solidFill>
                  <a:srgbClr val="595959"/>
                </a:solidFill>
                <a:latin typeface="Arial Black"/>
                <a:ea typeface="Arial Black"/>
                <a:cs typeface="Arial Black"/>
                <a:sym typeface="Arial Black"/>
              </a:rPr>
              <a:t>Account </a:t>
            </a:r>
            <a:r>
              <a:rPr lang="en-US" sz="1200">
                <a:solidFill>
                  <a:srgbClr val="595959"/>
                </a:solidFill>
                <a:latin typeface="Arial Black"/>
                <a:ea typeface="Arial Black"/>
                <a:cs typeface="Arial Black"/>
                <a:sym typeface="Arial Black"/>
              </a:rPr>
              <a:t>(50 KPIs)</a:t>
            </a:r>
          </a:p>
          <a:p>
            <a:pPr indent="-342900" lvl="1" marL="774700" rtl="0">
              <a:spcBef>
                <a:spcPts val="0"/>
              </a:spcBef>
              <a:buClr>
                <a:srgbClr val="595959"/>
              </a:buClr>
              <a:buSzPct val="100000"/>
              <a:buFont typeface="Arial Black"/>
              <a:buChar char="•"/>
            </a:pPr>
            <a:r>
              <a:rPr lang="en-US" sz="1600">
                <a:solidFill>
                  <a:srgbClr val="595959"/>
                </a:solidFill>
                <a:latin typeface="Arial Black"/>
                <a:ea typeface="Arial Black"/>
                <a:cs typeface="Arial Black"/>
                <a:sym typeface="Arial Black"/>
              </a:rPr>
              <a:t>Activity </a:t>
            </a:r>
            <a:r>
              <a:rPr lang="en-US" sz="1200">
                <a:solidFill>
                  <a:srgbClr val="595959"/>
                </a:solidFill>
                <a:latin typeface="Arial Black"/>
                <a:ea typeface="Arial Black"/>
                <a:cs typeface="Arial Black"/>
                <a:sym typeface="Arial Black"/>
              </a:rPr>
              <a:t>(50 KPIs)</a:t>
            </a:r>
          </a:p>
          <a:p>
            <a:pPr indent="-342900" lvl="1" marL="774700" rtl="0">
              <a:spcBef>
                <a:spcPts val="0"/>
              </a:spcBef>
              <a:buClr>
                <a:srgbClr val="595959"/>
              </a:buClr>
              <a:buSzPct val="100000"/>
              <a:buFont typeface="Arial Black"/>
              <a:buChar char="•"/>
            </a:pPr>
            <a:r>
              <a:rPr lang="en-US" sz="1600">
                <a:solidFill>
                  <a:srgbClr val="595959"/>
                </a:solidFill>
                <a:latin typeface="Arial Black"/>
                <a:ea typeface="Arial Black"/>
                <a:cs typeface="Arial Black"/>
                <a:sym typeface="Arial Black"/>
              </a:rPr>
              <a:t>Cases </a:t>
            </a:r>
            <a:r>
              <a:rPr lang="en-US" sz="1200">
                <a:solidFill>
                  <a:srgbClr val="595959"/>
                </a:solidFill>
                <a:latin typeface="Arial Black"/>
                <a:ea typeface="Arial Black"/>
                <a:cs typeface="Arial Black"/>
                <a:sym typeface="Arial Black"/>
              </a:rPr>
              <a:t>(680 KPIs)</a:t>
            </a:r>
          </a:p>
          <a:p>
            <a:pPr indent="-342900" lvl="1" marL="774700" rtl="0">
              <a:spcBef>
                <a:spcPts val="0"/>
              </a:spcBef>
              <a:buClr>
                <a:srgbClr val="595959"/>
              </a:buClr>
              <a:buSzPct val="100000"/>
              <a:buFont typeface="Arial Black"/>
              <a:buChar char="•"/>
            </a:pPr>
            <a:r>
              <a:rPr lang="en-US" sz="1600">
                <a:solidFill>
                  <a:srgbClr val="595959"/>
                </a:solidFill>
                <a:latin typeface="Arial Black"/>
                <a:ea typeface="Arial Black"/>
                <a:cs typeface="Arial Black"/>
                <a:sym typeface="Arial Black"/>
              </a:rPr>
              <a:t>Lead </a:t>
            </a:r>
            <a:r>
              <a:rPr lang="en-US" sz="1200">
                <a:solidFill>
                  <a:srgbClr val="595959"/>
                </a:solidFill>
                <a:latin typeface="Arial Black"/>
                <a:ea typeface="Arial Black"/>
                <a:cs typeface="Arial Black"/>
                <a:sym typeface="Arial Black"/>
              </a:rPr>
              <a:t>(50 KPIs)</a:t>
            </a:r>
          </a:p>
          <a:p>
            <a:pPr indent="-342900" lvl="1" marL="774700" rtl="0">
              <a:spcBef>
                <a:spcPts val="0"/>
              </a:spcBef>
              <a:buClr>
                <a:srgbClr val="595959"/>
              </a:buClr>
              <a:buSzPct val="100000"/>
              <a:buFont typeface="Arial Black"/>
              <a:buChar char="•"/>
            </a:pPr>
            <a:r>
              <a:rPr lang="en-US" sz="1600">
                <a:solidFill>
                  <a:srgbClr val="595959"/>
                </a:solidFill>
                <a:latin typeface="Arial Black"/>
                <a:ea typeface="Arial Black"/>
                <a:cs typeface="Arial Black"/>
                <a:sym typeface="Arial Black"/>
              </a:rPr>
              <a:t>Opportunities </a:t>
            </a:r>
            <a:r>
              <a:rPr lang="en-US" sz="1200">
                <a:solidFill>
                  <a:srgbClr val="595959"/>
                </a:solidFill>
                <a:latin typeface="Arial Black"/>
                <a:ea typeface="Arial Black"/>
                <a:cs typeface="Arial Black"/>
                <a:sym typeface="Arial Black"/>
              </a:rPr>
              <a:t>(1,000 KPIs)</a:t>
            </a:r>
          </a:p>
        </p:txBody>
      </p:sp>
      <p:sp>
        <p:nvSpPr>
          <p:cNvPr id="101" name="Shape 101"/>
          <p:cNvSpPr txBox="1"/>
          <p:nvPr/>
        </p:nvSpPr>
        <p:spPr>
          <a:xfrm>
            <a:off x="289650" y="2587337"/>
            <a:ext cx="3901200" cy="1811100"/>
          </a:xfrm>
          <a:prstGeom prst="rect">
            <a:avLst/>
          </a:prstGeom>
          <a:noFill/>
          <a:ln>
            <a:noFill/>
          </a:ln>
        </p:spPr>
        <p:txBody>
          <a:bodyPr anchorCtr="0" anchor="ctr" bIns="40825" lIns="81625" rIns="81625" tIns="40825">
            <a:noAutofit/>
          </a:bodyPr>
          <a:lstStyle/>
          <a:p>
            <a:pPr lvl="0" rtl="0">
              <a:spcBef>
                <a:spcPts val="0"/>
              </a:spcBef>
              <a:buNone/>
            </a:pPr>
            <a:r>
              <a:rPr lang="en-US" sz="2200">
                <a:solidFill>
                  <a:srgbClr val="595959"/>
                </a:solidFill>
                <a:latin typeface="Arial Black"/>
                <a:ea typeface="Arial Black"/>
                <a:cs typeface="Arial Black"/>
                <a:sym typeface="Arial Black"/>
              </a:rPr>
              <a:t>Distribution</a:t>
            </a:r>
            <a:r>
              <a:rPr lang="en-US" sz="1600">
                <a:solidFill>
                  <a:srgbClr val="595959"/>
                </a:solidFill>
                <a:latin typeface="Arial Black"/>
                <a:ea typeface="Arial Black"/>
                <a:cs typeface="Arial Black"/>
                <a:sym typeface="Arial Black"/>
              </a:rPr>
              <a:t> </a:t>
            </a:r>
            <a:r>
              <a:rPr lang="en-US" sz="1200">
                <a:solidFill>
                  <a:srgbClr val="595959"/>
                </a:solidFill>
                <a:latin typeface="Arial Black"/>
                <a:ea typeface="Arial Black"/>
                <a:cs typeface="Arial Black"/>
                <a:sym typeface="Arial Black"/>
              </a:rPr>
              <a:t>(5,000+ KPIs)</a:t>
            </a:r>
          </a:p>
          <a:p>
            <a:pPr indent="-342900" lvl="1" marL="774700" rtl="0">
              <a:spcBef>
                <a:spcPts val="0"/>
              </a:spcBef>
              <a:buClr>
                <a:srgbClr val="595959"/>
              </a:buClr>
              <a:buSzPct val="100000"/>
              <a:buFont typeface="Arial Black"/>
              <a:buChar char="•"/>
            </a:pPr>
            <a:r>
              <a:rPr lang="en-US" sz="1600">
                <a:solidFill>
                  <a:srgbClr val="595959"/>
                </a:solidFill>
                <a:latin typeface="Arial Black"/>
                <a:ea typeface="Arial Black"/>
                <a:cs typeface="Arial Black"/>
                <a:sym typeface="Arial Black"/>
              </a:rPr>
              <a:t>Inventory </a:t>
            </a:r>
            <a:r>
              <a:rPr lang="en-US" sz="1200">
                <a:solidFill>
                  <a:srgbClr val="595959"/>
                </a:solidFill>
                <a:latin typeface="Arial Black"/>
                <a:ea typeface="Arial Black"/>
                <a:cs typeface="Arial Black"/>
                <a:sym typeface="Arial Black"/>
              </a:rPr>
              <a:t>(800 KPIs)</a:t>
            </a:r>
          </a:p>
          <a:p>
            <a:pPr indent="-342900" lvl="1" marL="774700" rtl="0">
              <a:spcBef>
                <a:spcPts val="0"/>
              </a:spcBef>
              <a:buClr>
                <a:srgbClr val="595959"/>
              </a:buClr>
              <a:buSzPct val="100000"/>
              <a:buFont typeface="Arial Black"/>
              <a:buChar char="•"/>
            </a:pPr>
            <a:r>
              <a:rPr lang="en-US" sz="1600">
                <a:solidFill>
                  <a:srgbClr val="595959"/>
                </a:solidFill>
                <a:latin typeface="Arial Black"/>
                <a:ea typeface="Arial Black"/>
                <a:cs typeface="Arial Black"/>
                <a:sym typeface="Arial Black"/>
              </a:rPr>
              <a:t>Purchasing </a:t>
            </a:r>
            <a:r>
              <a:rPr lang="en-US" sz="1200">
                <a:solidFill>
                  <a:srgbClr val="595959"/>
                </a:solidFill>
                <a:latin typeface="Arial Black"/>
                <a:ea typeface="Arial Black"/>
                <a:cs typeface="Arial Black"/>
                <a:sym typeface="Arial Black"/>
              </a:rPr>
              <a:t>(500 KPIs)</a:t>
            </a:r>
          </a:p>
          <a:p>
            <a:pPr indent="-342900" lvl="1" marL="774700" rtl="0">
              <a:spcBef>
                <a:spcPts val="0"/>
              </a:spcBef>
              <a:buClr>
                <a:srgbClr val="595959"/>
              </a:buClr>
              <a:buSzPct val="100000"/>
              <a:buFont typeface="Arial Black"/>
              <a:buChar char="•"/>
            </a:pPr>
            <a:r>
              <a:rPr lang="en-US" sz="1600">
                <a:solidFill>
                  <a:srgbClr val="595959"/>
                </a:solidFill>
                <a:latin typeface="Arial Black"/>
                <a:ea typeface="Arial Black"/>
                <a:cs typeface="Arial Black"/>
                <a:sym typeface="Arial Black"/>
              </a:rPr>
              <a:t>Sales </a:t>
            </a:r>
            <a:r>
              <a:rPr lang="en-US" sz="1200">
                <a:solidFill>
                  <a:srgbClr val="595959"/>
                </a:solidFill>
                <a:latin typeface="Arial Black"/>
                <a:ea typeface="Arial Black"/>
                <a:cs typeface="Arial Black"/>
                <a:sym typeface="Arial Black"/>
              </a:rPr>
              <a:t>(1,300 KPIs)</a:t>
            </a:r>
          </a:p>
          <a:p>
            <a:pPr indent="-342900" lvl="1" marL="774700" rtl="0">
              <a:spcBef>
                <a:spcPts val="0"/>
              </a:spcBef>
              <a:buClr>
                <a:srgbClr val="595959"/>
              </a:buClr>
              <a:buSzPct val="100000"/>
              <a:buFont typeface="Arial Black"/>
              <a:buChar char="•"/>
            </a:pPr>
            <a:r>
              <a:rPr lang="en-US" sz="1600">
                <a:solidFill>
                  <a:srgbClr val="595959"/>
                </a:solidFill>
                <a:latin typeface="Arial Black"/>
                <a:ea typeface="Arial Black"/>
                <a:cs typeface="Arial Black"/>
                <a:sym typeface="Arial Black"/>
              </a:rPr>
              <a:t>Sales Order </a:t>
            </a:r>
            <a:r>
              <a:rPr lang="en-US" sz="1200">
                <a:solidFill>
                  <a:srgbClr val="595959"/>
                </a:solidFill>
                <a:latin typeface="Arial Black"/>
                <a:ea typeface="Arial Black"/>
                <a:cs typeface="Arial Black"/>
                <a:sym typeface="Arial Black"/>
              </a:rPr>
              <a:t>(2,400 KPIs)</a:t>
            </a:r>
          </a:p>
        </p:txBody>
      </p:sp>
      <p:sp>
        <p:nvSpPr>
          <p:cNvPr id="102" name="Shape 102"/>
          <p:cNvSpPr txBox="1"/>
          <p:nvPr/>
        </p:nvSpPr>
        <p:spPr>
          <a:xfrm>
            <a:off x="2300875" y="4501400"/>
            <a:ext cx="4708800" cy="561600"/>
          </a:xfrm>
          <a:prstGeom prst="rect">
            <a:avLst/>
          </a:prstGeom>
          <a:noFill/>
          <a:ln>
            <a:noFill/>
          </a:ln>
        </p:spPr>
        <p:txBody>
          <a:bodyPr anchorCtr="0" anchor="ctr" bIns="91425" lIns="91425" rIns="91425" tIns="91425">
            <a:noAutofit/>
          </a:bodyPr>
          <a:lstStyle/>
          <a:p>
            <a:pPr lvl="0" rtl="0">
              <a:spcBef>
                <a:spcPts val="0"/>
              </a:spcBef>
              <a:buNone/>
            </a:pPr>
            <a:r>
              <a:rPr lang="en-US" sz="1000"/>
              <a:t>Summary: </a:t>
            </a:r>
            <a:r>
              <a:rPr lang="en-US" sz="1000" u="sng">
                <a:solidFill>
                  <a:schemeClr val="hlink"/>
                </a:solidFill>
                <a:hlinkClick r:id="rId3"/>
              </a:rPr>
              <a:t>https://dataself.com/templates/</a:t>
            </a:r>
          </a:p>
          <a:p>
            <a:pPr lvl="0" rtl="0">
              <a:spcBef>
                <a:spcPts val="0"/>
              </a:spcBef>
              <a:buNone/>
            </a:pPr>
            <a:r>
              <a:rPr lang="en-US" sz="1000"/>
              <a:t>Samples: </a:t>
            </a:r>
            <a:r>
              <a:rPr lang="en-US" sz="1000" u="sng">
                <a:solidFill>
                  <a:schemeClr val="hlink"/>
                </a:solidFill>
                <a:hlinkClick r:id="rId4"/>
              </a:rPr>
              <a:t>http://www.dataself.com/dashboard-samples</a:t>
            </a:r>
          </a:p>
          <a:p>
            <a:pPr lvl="0" rtl="0">
              <a:spcBef>
                <a:spcPts val="0"/>
              </a:spcBef>
              <a:buNone/>
            </a:pPr>
            <a:r>
              <a:rPr lang="en-US" sz="1000"/>
              <a:t>Complete list: </a:t>
            </a:r>
            <a:r>
              <a:rPr lang="en-US" sz="1000" u="sng">
                <a:solidFill>
                  <a:schemeClr val="hlink"/>
                </a:solidFill>
                <a:hlinkClick r:id="rId5"/>
              </a:rPr>
              <a:t>http://www.dataself.com/brochures/DataSelfAnalyticsOOTB.xls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
                                        <p:tgtEl>
                                          <p:spTgt spid="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Shape 108"/>
          <p:cNvSpPr txBox="1"/>
          <p:nvPr>
            <p:ph idx="4294967295" type="sldNum"/>
          </p:nvPr>
        </p:nvSpPr>
        <p:spPr>
          <a:xfrm>
            <a:off x="6948631" y="4722701"/>
            <a:ext cx="1875600" cy="420900"/>
          </a:xfrm>
          <a:prstGeom prst="rect">
            <a:avLst/>
          </a:prstGeom>
          <a:noFill/>
          <a:ln>
            <a:noFill/>
          </a:ln>
        </p:spPr>
        <p:txBody>
          <a:bodyPr anchorCtr="0" anchor="ctr" bIns="0" lIns="0" rIns="0" tIns="0">
            <a:noAutofit/>
          </a:bodyPr>
          <a:lstStyle/>
          <a:p>
            <a:pPr indent="0" lvl="0" marL="0" marR="0" rtl="0" algn="r">
              <a:lnSpc>
                <a:spcPct val="100000"/>
              </a:lnSpc>
              <a:spcBef>
                <a:spcPts val="0"/>
              </a:spcBef>
              <a:spcAft>
                <a:spcPts val="0"/>
              </a:spcAft>
              <a:buClr>
                <a:schemeClr val="lt1"/>
              </a:buClr>
              <a:buSzPct val="25000"/>
              <a:buFont typeface="Calibri"/>
              <a:buNone/>
            </a:pPr>
            <a:fld id="{00000000-1234-1234-1234-123412341234}" type="slidenum">
              <a:rPr b="0" i="0" lang="en-US" sz="900" u="none" cap="none" strike="noStrike">
                <a:solidFill>
                  <a:schemeClr val="lt1"/>
                </a:solidFill>
                <a:latin typeface="Calibri"/>
                <a:ea typeface="Calibri"/>
                <a:cs typeface="Calibri"/>
                <a:sym typeface="Calibri"/>
              </a:rPr>
              <a:t>‹#›</a:t>
            </a:fld>
          </a:p>
        </p:txBody>
      </p:sp>
      <p:sp>
        <p:nvSpPr>
          <p:cNvPr id="109" name="Shape 109"/>
          <p:cNvSpPr/>
          <p:nvPr/>
        </p:nvSpPr>
        <p:spPr>
          <a:xfrm>
            <a:off x="2374450" y="415874"/>
            <a:ext cx="4989600" cy="3223799"/>
          </a:xfrm>
          <a:prstGeom prst="rect">
            <a:avLst/>
          </a:prstGeom>
          <a:noFill/>
          <a:ln>
            <a:noFill/>
          </a:ln>
        </p:spPr>
        <p:txBody>
          <a:bodyPr anchorCtr="0" anchor="ctr" bIns="28550" lIns="57150" rIns="57150" tIns="28550">
            <a:noAutofit/>
          </a:bodyPr>
          <a:lstStyle/>
          <a:p>
            <a:pPr indent="0" lvl="0" marL="0" marR="0" rtl="0" algn="ctr">
              <a:lnSpc>
                <a:spcPct val="100000"/>
              </a:lnSpc>
              <a:spcBef>
                <a:spcPts val="0"/>
              </a:spcBef>
              <a:spcAft>
                <a:spcPts val="0"/>
              </a:spcAft>
              <a:buClr>
                <a:srgbClr val="115D21"/>
              </a:buClr>
              <a:buSzPct val="25000"/>
              <a:buFont typeface="Arial Black"/>
              <a:buNone/>
            </a:pPr>
            <a:r>
              <a:rPr lang="en-US" sz="25000">
                <a:solidFill>
                  <a:srgbClr val="93C47D"/>
                </a:solidFill>
                <a:latin typeface="Arial Black"/>
                <a:ea typeface="Arial Black"/>
                <a:cs typeface="Arial Black"/>
                <a:sym typeface="Arial Black"/>
              </a:rPr>
              <a:t>?</a:t>
            </a:r>
          </a:p>
        </p:txBody>
      </p:sp>
      <p:sp>
        <p:nvSpPr>
          <p:cNvPr id="110" name="Shape 110"/>
          <p:cNvSpPr/>
          <p:nvPr/>
        </p:nvSpPr>
        <p:spPr>
          <a:xfrm>
            <a:off x="2247000" y="3485450"/>
            <a:ext cx="5107200" cy="1618800"/>
          </a:xfrm>
          <a:prstGeom prst="rect">
            <a:avLst/>
          </a:prstGeom>
          <a:noFill/>
          <a:ln>
            <a:noFill/>
          </a:ln>
        </p:spPr>
        <p:txBody>
          <a:bodyPr anchorCtr="0" anchor="t" bIns="28550" lIns="57150" rIns="57150" tIns="28550">
            <a:noAutofit/>
          </a:bodyPr>
          <a:lstStyle/>
          <a:p>
            <a:pPr indent="0" lvl="0" marL="0" marR="0" rtl="0" algn="ctr">
              <a:lnSpc>
                <a:spcPct val="100000"/>
              </a:lnSpc>
              <a:spcBef>
                <a:spcPts val="0"/>
              </a:spcBef>
              <a:spcAft>
                <a:spcPts val="0"/>
              </a:spcAft>
              <a:buClr>
                <a:srgbClr val="115D21"/>
              </a:buClr>
              <a:buSzPct val="25000"/>
              <a:buFont typeface="Arial Black"/>
              <a:buNone/>
            </a:pPr>
            <a:r>
              <a:rPr b="0" i="0" lang="en-US" sz="10000" u="none" cap="none" strike="noStrike">
                <a:solidFill>
                  <a:srgbClr val="115D21"/>
                </a:solidFill>
                <a:latin typeface="Arial Black"/>
                <a:ea typeface="Arial Black"/>
                <a:cs typeface="Arial Black"/>
                <a:sym typeface="Arial Black"/>
              </a:rPr>
              <a:t>Q&amp;A</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Shape 116"/>
          <p:cNvSpPr txBox="1"/>
          <p:nvPr>
            <p:ph idx="4294967295" type="sldNum"/>
          </p:nvPr>
        </p:nvSpPr>
        <p:spPr>
          <a:xfrm>
            <a:off x="6948631" y="4722701"/>
            <a:ext cx="1875600" cy="420900"/>
          </a:xfrm>
          <a:prstGeom prst="rect">
            <a:avLst/>
          </a:prstGeom>
          <a:noFill/>
          <a:ln>
            <a:noFill/>
          </a:ln>
        </p:spPr>
        <p:txBody>
          <a:bodyPr anchorCtr="0" anchor="ctr" bIns="0" lIns="0" rIns="0" tIns="0">
            <a:noAutofit/>
          </a:bodyPr>
          <a:lstStyle/>
          <a:p>
            <a:pPr indent="0" lvl="0" marL="0" marR="0" rtl="0" algn="r">
              <a:lnSpc>
                <a:spcPct val="100000"/>
              </a:lnSpc>
              <a:spcBef>
                <a:spcPts val="0"/>
              </a:spcBef>
              <a:spcAft>
                <a:spcPts val="0"/>
              </a:spcAft>
              <a:buClr>
                <a:schemeClr val="lt1"/>
              </a:buClr>
              <a:buSzPct val="25000"/>
              <a:buFont typeface="Calibri"/>
              <a:buNone/>
            </a:pPr>
            <a:fld id="{00000000-1234-1234-1234-123412341234}" type="slidenum">
              <a:rPr b="0" i="0" lang="en-US" sz="900" u="none" cap="none" strike="noStrike">
                <a:solidFill>
                  <a:schemeClr val="lt1"/>
                </a:solidFill>
                <a:latin typeface="Calibri"/>
                <a:ea typeface="Calibri"/>
                <a:cs typeface="Calibri"/>
                <a:sym typeface="Calibri"/>
              </a:rPr>
              <a:t>‹#›</a:t>
            </a:fld>
          </a:p>
        </p:txBody>
      </p:sp>
      <p:sp>
        <p:nvSpPr>
          <p:cNvPr id="117" name="Shape 117"/>
          <p:cNvSpPr txBox="1"/>
          <p:nvPr/>
        </p:nvSpPr>
        <p:spPr>
          <a:xfrm>
            <a:off x="0" y="204787"/>
            <a:ext cx="9134400" cy="861900"/>
          </a:xfrm>
          <a:prstGeom prst="rect">
            <a:avLst/>
          </a:prstGeom>
          <a:noFill/>
          <a:ln>
            <a:noFill/>
          </a:ln>
        </p:spPr>
        <p:txBody>
          <a:bodyPr anchorCtr="0" anchor="t" bIns="45700" lIns="91425" rIns="91425" tIns="45700">
            <a:noAutofit/>
          </a:bodyPr>
          <a:lstStyle/>
          <a:p>
            <a:pPr indent="-285750" lvl="0" marL="285750" marR="0" rtl="0" algn="ctr">
              <a:lnSpc>
                <a:spcPct val="100000"/>
              </a:lnSpc>
              <a:spcBef>
                <a:spcPts val="0"/>
              </a:spcBef>
              <a:spcAft>
                <a:spcPts val="0"/>
              </a:spcAft>
              <a:buClr>
                <a:srgbClr val="595959"/>
              </a:buClr>
              <a:buSzPct val="25000"/>
              <a:buFont typeface="Arial Black"/>
              <a:buNone/>
            </a:pPr>
            <a:r>
              <a:rPr b="0" i="0" lang="en-US" sz="5000" u="none" cap="none" strike="noStrike">
                <a:solidFill>
                  <a:srgbClr val="595959"/>
                </a:solidFill>
                <a:latin typeface="Arial Black"/>
                <a:ea typeface="Arial Black"/>
                <a:cs typeface="Arial Black"/>
                <a:sym typeface="Arial Black"/>
              </a:rPr>
              <a:t>Thank you!</a:t>
            </a:r>
          </a:p>
        </p:txBody>
      </p:sp>
      <p:sp>
        <p:nvSpPr>
          <p:cNvPr id="118" name="Shape 118"/>
          <p:cNvSpPr txBox="1"/>
          <p:nvPr/>
        </p:nvSpPr>
        <p:spPr>
          <a:xfrm>
            <a:off x="0" y="1050311"/>
            <a:ext cx="9134400" cy="1015799"/>
          </a:xfrm>
          <a:prstGeom prst="rect">
            <a:avLst/>
          </a:prstGeom>
          <a:noFill/>
          <a:ln>
            <a:noFill/>
          </a:ln>
        </p:spPr>
        <p:txBody>
          <a:bodyPr anchorCtr="0" anchor="t" bIns="45700" lIns="91425" rIns="91425" tIns="45700">
            <a:noAutofit/>
          </a:bodyPr>
          <a:lstStyle/>
          <a:p>
            <a:pPr indent="-285750" lvl="0" marL="285750" marR="0" rtl="0" algn="ctr">
              <a:lnSpc>
                <a:spcPct val="100000"/>
              </a:lnSpc>
              <a:spcBef>
                <a:spcPts val="0"/>
              </a:spcBef>
              <a:spcAft>
                <a:spcPts val="0"/>
              </a:spcAft>
              <a:buClr>
                <a:srgbClr val="595959"/>
              </a:buClr>
              <a:buSzPct val="25000"/>
              <a:buFont typeface="Arial"/>
              <a:buNone/>
            </a:pPr>
            <a:r>
              <a:rPr b="1" i="0" lang="en-US" sz="2000" u="none" cap="none" strike="noStrike">
                <a:solidFill>
                  <a:srgbClr val="595959"/>
                </a:solidFill>
                <a:latin typeface="Arial"/>
                <a:ea typeface="Arial"/>
                <a:cs typeface="Arial"/>
                <a:sym typeface="Arial"/>
              </a:rPr>
              <a:t>Joni Girardi, DataSelf Corp. CEO &amp; Founder</a:t>
            </a:r>
          </a:p>
          <a:p>
            <a:pPr indent="-285750" lvl="0" marL="285750" marR="0" rtl="0" algn="ctr">
              <a:lnSpc>
                <a:spcPct val="100000"/>
              </a:lnSpc>
              <a:spcBef>
                <a:spcPts val="0"/>
              </a:spcBef>
              <a:spcAft>
                <a:spcPts val="0"/>
              </a:spcAft>
              <a:buClr>
                <a:srgbClr val="595959"/>
              </a:buClr>
              <a:buSzPct val="25000"/>
              <a:buFont typeface="Arial"/>
              <a:buNone/>
            </a:pPr>
            <a:r>
              <a:rPr b="0" i="0" lang="en-US" sz="2000" u="none" cap="none" strike="noStrike">
                <a:solidFill>
                  <a:srgbClr val="595959"/>
                </a:solidFill>
                <a:latin typeface="Arial"/>
                <a:ea typeface="Arial"/>
                <a:cs typeface="Arial"/>
                <a:sym typeface="Arial"/>
              </a:rPr>
              <a:t>(408) 674.8003      </a:t>
            </a:r>
            <a:r>
              <a:rPr b="0" i="0" lang="en-US" sz="2000" u="sng" cap="none" strike="noStrike">
                <a:solidFill>
                  <a:schemeClr val="hlink"/>
                </a:solidFill>
                <a:latin typeface="Arial"/>
                <a:ea typeface="Arial"/>
                <a:cs typeface="Arial"/>
                <a:sym typeface="Arial"/>
                <a:hlinkClick r:id="rId3"/>
              </a:rPr>
              <a:t>jgirardi@dataself.com</a:t>
            </a:r>
            <a:r>
              <a:rPr lang="en-US"/>
              <a:t>    </a:t>
            </a:r>
            <a:r>
              <a:rPr i="0" lang="en-US" sz="2000" u="none" cap="none" strike="noStrike">
                <a:solidFill>
                  <a:srgbClr val="595959"/>
                </a:solidFill>
              </a:rPr>
              <a:t>www.dataself.com</a:t>
            </a:r>
          </a:p>
        </p:txBody>
      </p:sp>
      <p:sp>
        <p:nvSpPr>
          <p:cNvPr id="119" name="Shape 119"/>
          <p:cNvSpPr txBox="1"/>
          <p:nvPr/>
        </p:nvSpPr>
        <p:spPr>
          <a:xfrm>
            <a:off x="-4800" y="4827550"/>
            <a:ext cx="9144000" cy="276900"/>
          </a:xfrm>
          <a:prstGeom prst="rect">
            <a:avLst/>
          </a:prstGeom>
          <a:solidFill>
            <a:srgbClr val="FFFFFF"/>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3300"/>
              </a:buClr>
              <a:buSzPct val="25000"/>
              <a:buFont typeface="Arial"/>
              <a:buNone/>
            </a:pPr>
            <a:r>
              <a:rPr b="0" i="0" lang="en-US" sz="600" u="none" cap="none" strike="noStrike">
                <a:solidFill>
                  <a:srgbClr val="003300"/>
                </a:solidFill>
                <a:latin typeface="Arial"/>
                <a:ea typeface="Arial"/>
                <a:cs typeface="Arial"/>
                <a:sym typeface="Arial"/>
              </a:rPr>
              <a:t>Copyright © 2017 DataSelf Corporation. All rights reserved. DataSelf is a trademark of DataSelf Corp. All other marks and images belong to their respective owners and the descriptive use of such marks and images does not indicate that such </a:t>
            </a:r>
          </a:p>
          <a:p>
            <a:pPr indent="0" lvl="0" marL="0" marR="0" rtl="0" algn="ctr">
              <a:lnSpc>
                <a:spcPct val="100000"/>
              </a:lnSpc>
              <a:spcBef>
                <a:spcPts val="0"/>
              </a:spcBef>
              <a:spcAft>
                <a:spcPts val="0"/>
              </a:spcAft>
              <a:buClr>
                <a:srgbClr val="003300"/>
              </a:buClr>
              <a:buSzPct val="25000"/>
              <a:buFont typeface="Arial"/>
              <a:buNone/>
            </a:pPr>
            <a:r>
              <a:rPr b="0" i="0" lang="en-US" sz="600" u="none" cap="none" strike="noStrike">
                <a:solidFill>
                  <a:srgbClr val="003300"/>
                </a:solidFill>
                <a:latin typeface="Arial"/>
                <a:ea typeface="Arial"/>
                <a:cs typeface="Arial"/>
                <a:sym typeface="Arial"/>
              </a:rPr>
              <a:t>respective owners are in any way connected to or endorsing DataSelf Corp or its initiatives. </a:t>
            </a:r>
          </a:p>
        </p:txBody>
      </p:sp>
      <p:pic>
        <p:nvPicPr>
          <p:cNvPr id="120" name="Shape 120"/>
          <p:cNvPicPr preferRelativeResize="0"/>
          <p:nvPr/>
        </p:nvPicPr>
        <p:blipFill rotWithShape="1">
          <a:blip r:embed="rId4">
            <a:alphaModFix/>
          </a:blip>
          <a:srcRect b="0" l="0" r="0" t="0"/>
          <a:stretch/>
        </p:blipFill>
        <p:spPr>
          <a:xfrm>
            <a:off x="2780600" y="2125925"/>
            <a:ext cx="3539700" cy="2581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Shape 126"/>
          <p:cNvSpPr txBox="1"/>
          <p:nvPr>
            <p:ph idx="4294967295" type="sldNum"/>
          </p:nvPr>
        </p:nvSpPr>
        <p:spPr>
          <a:xfrm>
            <a:off x="6948631" y="4722701"/>
            <a:ext cx="1875600" cy="420900"/>
          </a:xfrm>
          <a:prstGeom prst="rect">
            <a:avLst/>
          </a:prstGeom>
          <a:noFill/>
          <a:ln>
            <a:noFill/>
          </a:ln>
        </p:spPr>
        <p:txBody>
          <a:bodyPr anchorCtr="0" anchor="ctr" bIns="0" lIns="0" rIns="0" tIns="0">
            <a:noAutofit/>
          </a:bodyPr>
          <a:lstStyle/>
          <a:p>
            <a:pPr indent="0" lvl="0" marL="0" marR="0" rtl="0" algn="r">
              <a:lnSpc>
                <a:spcPct val="100000"/>
              </a:lnSpc>
              <a:spcBef>
                <a:spcPts val="0"/>
              </a:spcBef>
              <a:spcAft>
                <a:spcPts val="0"/>
              </a:spcAft>
              <a:buClr>
                <a:schemeClr val="lt1"/>
              </a:buClr>
              <a:buSzPct val="25000"/>
              <a:buFont typeface="Calibri"/>
              <a:buNone/>
            </a:pPr>
            <a:fld id="{00000000-1234-1234-1234-123412341234}" type="slidenum">
              <a:rPr b="0" i="0" lang="en-US" sz="900" u="none" cap="none" strike="noStrike">
                <a:solidFill>
                  <a:schemeClr val="lt1"/>
                </a:solidFill>
                <a:latin typeface="Calibri"/>
                <a:ea typeface="Calibri"/>
                <a:cs typeface="Calibri"/>
                <a:sym typeface="Calibri"/>
              </a:rPr>
              <a:t>‹#›</a:t>
            </a:fld>
          </a:p>
        </p:txBody>
      </p:sp>
      <p:sp>
        <p:nvSpPr>
          <p:cNvPr id="127" name="Shape 127"/>
          <p:cNvSpPr/>
          <p:nvPr/>
        </p:nvSpPr>
        <p:spPr>
          <a:xfrm>
            <a:off x="6964738" y="954215"/>
            <a:ext cx="822300" cy="618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000" u="none" cap="none" strike="noStrike">
              <a:solidFill>
                <a:srgbClr val="000000"/>
              </a:solidFill>
              <a:latin typeface="Verdana"/>
              <a:ea typeface="Verdana"/>
              <a:cs typeface="Verdana"/>
              <a:sym typeface="Verdana"/>
            </a:endParaRPr>
          </a:p>
        </p:txBody>
      </p:sp>
      <p:sp>
        <p:nvSpPr>
          <p:cNvPr id="128" name="Shape 128"/>
          <p:cNvSpPr txBox="1"/>
          <p:nvPr/>
        </p:nvSpPr>
        <p:spPr>
          <a:xfrm>
            <a:off x="0" y="43668"/>
            <a:ext cx="9144000" cy="857400"/>
          </a:xfrm>
          <a:prstGeom prst="rect">
            <a:avLst/>
          </a:prstGeom>
          <a:noFill/>
          <a:ln>
            <a:noFill/>
          </a:ln>
        </p:spPr>
        <p:txBody>
          <a:bodyPr anchorCtr="0" anchor="ctr" bIns="40825" lIns="81625" rIns="81625" tIns="40825">
            <a:noAutofit/>
          </a:bodyPr>
          <a:lstStyle/>
          <a:p>
            <a:pPr lvl="0" rtl="0" algn="ctr">
              <a:lnSpc>
                <a:spcPct val="90000"/>
              </a:lnSpc>
              <a:spcBef>
                <a:spcPts val="0"/>
              </a:spcBef>
              <a:buNone/>
            </a:pPr>
            <a:r>
              <a:rPr b="1" lang="en-US" sz="3200">
                <a:solidFill>
                  <a:srgbClr val="558B54"/>
                </a:solidFill>
              </a:rPr>
              <a:t>DataSelf Analytics Architecture</a:t>
            </a:r>
          </a:p>
        </p:txBody>
      </p:sp>
      <p:pic>
        <p:nvPicPr>
          <p:cNvPr id="129" name="Shape 129"/>
          <p:cNvPicPr preferRelativeResize="0"/>
          <p:nvPr/>
        </p:nvPicPr>
        <p:blipFill rotWithShape="1">
          <a:blip r:embed="rId3">
            <a:alphaModFix/>
          </a:blip>
          <a:srcRect b="0" l="0" r="0" t="0"/>
          <a:stretch/>
        </p:blipFill>
        <p:spPr>
          <a:xfrm>
            <a:off x="911075" y="862850"/>
            <a:ext cx="7275300" cy="2226900"/>
          </a:xfrm>
          <a:prstGeom prst="rect">
            <a:avLst/>
          </a:prstGeom>
          <a:noFill/>
          <a:ln>
            <a:noFill/>
          </a:ln>
        </p:spPr>
      </p:pic>
      <p:pic>
        <p:nvPicPr>
          <p:cNvPr descr="Microsoft-SQL_transp.png" id="130" name="Shape 130"/>
          <p:cNvPicPr preferRelativeResize="0"/>
          <p:nvPr/>
        </p:nvPicPr>
        <p:blipFill rotWithShape="1">
          <a:blip r:embed="rId4">
            <a:alphaModFix/>
          </a:blip>
          <a:srcRect b="0" l="0" r="0" t="0"/>
          <a:stretch/>
        </p:blipFill>
        <p:spPr>
          <a:xfrm>
            <a:off x="3052575" y="2722496"/>
            <a:ext cx="1617900" cy="593700"/>
          </a:xfrm>
          <a:prstGeom prst="rect">
            <a:avLst/>
          </a:prstGeom>
          <a:noFill/>
          <a:ln>
            <a:noFill/>
          </a:ln>
        </p:spPr>
      </p:pic>
      <p:pic>
        <p:nvPicPr>
          <p:cNvPr descr="DataSelf_ETL_transp.png" id="131" name="Shape 131"/>
          <p:cNvPicPr preferRelativeResize="0"/>
          <p:nvPr/>
        </p:nvPicPr>
        <p:blipFill rotWithShape="1">
          <a:blip r:embed="rId5">
            <a:alphaModFix/>
          </a:blip>
          <a:srcRect b="0" l="0" r="0" t="0"/>
          <a:stretch/>
        </p:blipFill>
        <p:spPr>
          <a:xfrm>
            <a:off x="3019574" y="3599775"/>
            <a:ext cx="1683900" cy="525900"/>
          </a:xfrm>
          <a:prstGeom prst="rect">
            <a:avLst/>
          </a:prstGeom>
          <a:noFill/>
          <a:ln>
            <a:noFill/>
          </a:ln>
        </p:spPr>
      </p:pic>
      <p:pic>
        <p:nvPicPr>
          <p:cNvPr descr="tableau.jpg" id="132" name="Shape 132"/>
          <p:cNvPicPr preferRelativeResize="0"/>
          <p:nvPr/>
        </p:nvPicPr>
        <p:blipFill rotWithShape="1">
          <a:blip r:embed="rId6">
            <a:alphaModFix/>
          </a:blip>
          <a:srcRect b="0" l="0" r="0" t="0"/>
          <a:stretch/>
        </p:blipFill>
        <p:spPr>
          <a:xfrm>
            <a:off x="5632071" y="3073183"/>
            <a:ext cx="2252100" cy="561300"/>
          </a:xfrm>
          <a:prstGeom prst="rect">
            <a:avLst/>
          </a:prstGeom>
          <a:noFill/>
          <a:ln>
            <a:noFill/>
          </a:ln>
        </p:spPr>
      </p:pic>
      <p:pic>
        <p:nvPicPr>
          <p:cNvPr id="133" name="Shape 133"/>
          <p:cNvPicPr preferRelativeResize="0"/>
          <p:nvPr/>
        </p:nvPicPr>
        <p:blipFill rotWithShape="1">
          <a:blip r:embed="rId7">
            <a:alphaModFix/>
          </a:blip>
          <a:srcRect b="10249" l="3767" r="3656" t="3185"/>
          <a:stretch/>
        </p:blipFill>
        <p:spPr>
          <a:xfrm>
            <a:off x="5711724" y="3834233"/>
            <a:ext cx="2252099" cy="1218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 name="Shape 32"/>
        <p:cNvGrpSpPr/>
        <p:nvPr/>
      </p:nvGrpSpPr>
      <p:grpSpPr>
        <a:xfrm>
          <a:off x="0" y="0"/>
          <a:ext cx="0" cy="0"/>
          <a:chOff x="0" y="0"/>
          <a:chExt cx="0" cy="0"/>
        </a:xfrm>
      </p:grpSpPr>
      <p:sp>
        <p:nvSpPr>
          <p:cNvPr id="33" name="Shape 33"/>
          <p:cNvSpPr txBox="1"/>
          <p:nvPr/>
        </p:nvSpPr>
        <p:spPr>
          <a:xfrm>
            <a:off x="1245750" y="1065400"/>
            <a:ext cx="7446600" cy="2243700"/>
          </a:xfrm>
          <a:prstGeom prst="rect">
            <a:avLst/>
          </a:prstGeom>
          <a:noFill/>
          <a:ln>
            <a:noFill/>
          </a:ln>
        </p:spPr>
        <p:txBody>
          <a:bodyPr anchorCtr="0" anchor="ctr" bIns="40825" lIns="81625" rIns="81625" tIns="40825">
            <a:noAutofit/>
          </a:bodyPr>
          <a:lstStyle/>
          <a:p>
            <a:pPr indent="-317500" lvl="0" marL="342900" rtl="0">
              <a:spcBef>
                <a:spcPts val="0"/>
              </a:spcBef>
              <a:buClr>
                <a:srgbClr val="595959"/>
              </a:buClr>
              <a:buSzPct val="100000"/>
              <a:buFont typeface="Arial Black"/>
            </a:pPr>
            <a:r>
              <a:rPr lang="en-US" sz="2400">
                <a:solidFill>
                  <a:srgbClr val="595959"/>
                </a:solidFill>
                <a:latin typeface="Arial Black"/>
                <a:ea typeface="Arial Black"/>
                <a:cs typeface="Arial Black"/>
                <a:sym typeface="Arial Black"/>
              </a:rPr>
              <a:t>Tableau / DataSelf Analytics v10.3:</a:t>
            </a:r>
          </a:p>
          <a:p>
            <a:pPr indent="-254000" lvl="2" marL="1028700" rtl="0">
              <a:spcBef>
                <a:spcPts val="0"/>
              </a:spcBef>
              <a:buClr>
                <a:srgbClr val="595959"/>
              </a:buClr>
              <a:buFont typeface="Arial Black"/>
            </a:pPr>
            <a:r>
              <a:rPr lang="en-US">
                <a:solidFill>
                  <a:srgbClr val="595959"/>
                </a:solidFill>
                <a:latin typeface="Arial Black"/>
                <a:ea typeface="Arial Black"/>
                <a:cs typeface="Arial Black"/>
                <a:sym typeface="Arial Black"/>
              </a:rPr>
              <a:t>Automatic query caching</a:t>
            </a:r>
          </a:p>
          <a:p>
            <a:pPr indent="-254000" lvl="2" marL="1028700" rtl="0">
              <a:spcBef>
                <a:spcPts val="0"/>
              </a:spcBef>
              <a:buClr>
                <a:srgbClr val="595959"/>
              </a:buClr>
              <a:buFont typeface="Arial Black"/>
            </a:pPr>
            <a:r>
              <a:rPr lang="en-US">
                <a:solidFill>
                  <a:srgbClr val="595959"/>
                </a:solidFill>
                <a:latin typeface="Arial Black"/>
                <a:ea typeface="Arial Black"/>
                <a:cs typeface="Arial Black"/>
                <a:sym typeface="Arial Black"/>
              </a:rPr>
              <a:t>Web authoring</a:t>
            </a:r>
          </a:p>
          <a:p>
            <a:pPr indent="-254000" lvl="2" marL="1028700" rtl="0">
              <a:spcBef>
                <a:spcPts val="0"/>
              </a:spcBef>
              <a:buClr>
                <a:srgbClr val="595959"/>
              </a:buClr>
              <a:buFont typeface="Arial Black"/>
            </a:pPr>
            <a:r>
              <a:rPr lang="en-US">
                <a:solidFill>
                  <a:srgbClr val="595959"/>
                </a:solidFill>
                <a:latin typeface="Arial Black"/>
                <a:ea typeface="Arial Black"/>
                <a:cs typeface="Arial Black"/>
                <a:sym typeface="Arial Black"/>
              </a:rPr>
              <a:t>Tooltip selection</a:t>
            </a:r>
          </a:p>
          <a:p>
            <a:pPr indent="-254000" lvl="2" marL="1028700" rtl="0">
              <a:spcBef>
                <a:spcPts val="0"/>
              </a:spcBef>
              <a:buClr>
                <a:srgbClr val="595959"/>
              </a:buClr>
              <a:buFont typeface="Arial Black"/>
            </a:pPr>
            <a:r>
              <a:rPr lang="en-US">
                <a:solidFill>
                  <a:srgbClr val="595959"/>
                </a:solidFill>
                <a:latin typeface="Arial Black"/>
                <a:ea typeface="Arial Black"/>
                <a:cs typeface="Arial Black"/>
                <a:sym typeface="Arial Black"/>
              </a:rPr>
              <a:t>Latest date presets</a:t>
            </a:r>
          </a:p>
          <a:p>
            <a:pPr indent="-254000" lvl="2" marL="1028700" rtl="0">
              <a:spcBef>
                <a:spcPts val="0"/>
              </a:spcBef>
              <a:buClr>
                <a:srgbClr val="595959"/>
              </a:buClr>
              <a:buFont typeface="Arial Black"/>
            </a:pPr>
            <a:r>
              <a:rPr lang="en-US">
                <a:solidFill>
                  <a:srgbClr val="595959"/>
                </a:solidFill>
                <a:latin typeface="Arial Black"/>
                <a:ea typeface="Arial Black"/>
                <a:cs typeface="Arial Black"/>
                <a:sym typeface="Arial Black"/>
              </a:rPr>
              <a:t>Alerts</a:t>
            </a:r>
          </a:p>
          <a:p>
            <a:pPr indent="-254000" lvl="2" marL="1028700" rtl="0">
              <a:spcBef>
                <a:spcPts val="0"/>
              </a:spcBef>
              <a:buClr>
                <a:srgbClr val="595959"/>
              </a:buClr>
              <a:buFont typeface="Arial Black"/>
            </a:pPr>
            <a:r>
              <a:rPr lang="en-US">
                <a:solidFill>
                  <a:srgbClr val="595959"/>
                </a:solidFill>
                <a:latin typeface="Arial Black"/>
                <a:ea typeface="Arial Black"/>
                <a:cs typeface="Arial Black"/>
                <a:sym typeface="Arial Black"/>
              </a:rPr>
              <a:t>Other</a:t>
            </a:r>
          </a:p>
        </p:txBody>
      </p:sp>
      <p:sp>
        <p:nvSpPr>
          <p:cNvPr id="34" name="Shape 34"/>
          <p:cNvSpPr/>
          <p:nvPr/>
        </p:nvSpPr>
        <p:spPr>
          <a:xfrm>
            <a:off x="289656" y="188425"/>
            <a:ext cx="8564700" cy="738900"/>
          </a:xfrm>
          <a:prstGeom prst="rect">
            <a:avLst/>
          </a:prstGeom>
          <a:noFill/>
          <a:ln>
            <a:noFill/>
          </a:ln>
        </p:spPr>
        <p:txBody>
          <a:bodyPr anchorCtr="0" anchor="t" bIns="34275" lIns="68575" rIns="68575" tIns="34275">
            <a:noAutofit/>
          </a:bodyPr>
          <a:lstStyle/>
          <a:p>
            <a:pPr indent="0" lvl="0" marL="0" marR="0" rtl="0" algn="l">
              <a:lnSpc>
                <a:spcPct val="100000"/>
              </a:lnSpc>
              <a:spcBef>
                <a:spcPts val="0"/>
              </a:spcBef>
              <a:spcAft>
                <a:spcPts val="0"/>
              </a:spcAft>
              <a:buClr>
                <a:srgbClr val="FFFFFF"/>
              </a:buClr>
              <a:buSzPct val="25000"/>
              <a:buFont typeface="Arial"/>
              <a:buNone/>
            </a:pPr>
            <a:r>
              <a:rPr b="1" lang="en-US" sz="3200">
                <a:solidFill>
                  <a:srgbClr val="558B54"/>
                </a:solidFill>
              </a:rPr>
              <a:t>Agenda</a:t>
            </a:r>
          </a:p>
        </p:txBody>
      </p:sp>
      <p:sp>
        <p:nvSpPr>
          <p:cNvPr id="35" name="Shape 35"/>
          <p:cNvSpPr txBox="1"/>
          <p:nvPr/>
        </p:nvSpPr>
        <p:spPr>
          <a:xfrm>
            <a:off x="1248400" y="3224400"/>
            <a:ext cx="6773700" cy="1401600"/>
          </a:xfrm>
          <a:prstGeom prst="rect">
            <a:avLst/>
          </a:prstGeom>
          <a:noFill/>
          <a:ln>
            <a:noFill/>
          </a:ln>
        </p:spPr>
        <p:txBody>
          <a:bodyPr anchorCtr="0" anchor="ctr" bIns="40825" lIns="81625" rIns="81625" tIns="40825">
            <a:noAutofit/>
          </a:bodyPr>
          <a:lstStyle/>
          <a:p>
            <a:pPr indent="-317500" lvl="0" marL="342900" rtl="0">
              <a:spcBef>
                <a:spcPts val="0"/>
              </a:spcBef>
              <a:buClr>
                <a:srgbClr val="595959"/>
              </a:buClr>
              <a:buSzPct val="100000"/>
              <a:buFont typeface="Arial Black"/>
            </a:pPr>
            <a:r>
              <a:rPr lang="en-US" sz="2400">
                <a:solidFill>
                  <a:srgbClr val="595959"/>
                </a:solidFill>
                <a:latin typeface="Arial Black"/>
                <a:ea typeface="Arial Black"/>
                <a:cs typeface="Arial Black"/>
                <a:sym typeface="Arial Black"/>
              </a:rPr>
              <a:t>DataSelf Templates</a:t>
            </a:r>
          </a:p>
          <a:p>
            <a:pPr indent="-254000" lvl="2" marL="1028700" rtl="0">
              <a:spcBef>
                <a:spcPts val="0"/>
              </a:spcBef>
              <a:buClr>
                <a:srgbClr val="595959"/>
              </a:buClr>
              <a:buFont typeface="Arial Black"/>
            </a:pPr>
            <a:r>
              <a:rPr lang="en-US">
                <a:solidFill>
                  <a:srgbClr val="595959"/>
                </a:solidFill>
                <a:latin typeface="Arial Black"/>
                <a:ea typeface="Arial Black"/>
                <a:cs typeface="Arial Black"/>
                <a:sym typeface="Arial Black"/>
              </a:rPr>
              <a:t>Core Financials</a:t>
            </a:r>
          </a:p>
          <a:p>
            <a:pPr indent="-254000" lvl="2" marL="1028700" rtl="0">
              <a:spcBef>
                <a:spcPts val="0"/>
              </a:spcBef>
              <a:buClr>
                <a:srgbClr val="595959"/>
              </a:buClr>
              <a:buFont typeface="Arial Black"/>
            </a:pPr>
            <a:r>
              <a:rPr lang="en-US">
                <a:solidFill>
                  <a:srgbClr val="595959"/>
                </a:solidFill>
                <a:latin typeface="Arial Black"/>
                <a:ea typeface="Arial Black"/>
                <a:cs typeface="Arial Black"/>
                <a:sym typeface="Arial Black"/>
              </a:rPr>
              <a:t>Distribution</a:t>
            </a:r>
          </a:p>
          <a:p>
            <a:pPr indent="-254000" lvl="2" marL="1028700" rtl="0">
              <a:spcBef>
                <a:spcPts val="0"/>
              </a:spcBef>
              <a:buClr>
                <a:srgbClr val="595959"/>
              </a:buClr>
              <a:buFont typeface="Arial Black"/>
            </a:pPr>
            <a:r>
              <a:rPr lang="en-US">
                <a:solidFill>
                  <a:srgbClr val="595959"/>
                </a:solidFill>
                <a:latin typeface="Arial Black"/>
                <a:ea typeface="Arial Black"/>
                <a:cs typeface="Arial Black"/>
                <a:sym typeface="Arial Black"/>
              </a:rPr>
              <a:t>CRM</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
                                        </p:tgtEl>
                                        <p:attrNameLst>
                                          <p:attrName>style.visibility</p:attrName>
                                        </p:attrNameLst>
                                      </p:cBhvr>
                                      <p:to>
                                        <p:strVal val="visible"/>
                                      </p:to>
                                    </p:set>
                                    <p:animEffect filter="fade" transition="in">
                                      <p:cBhvr>
                                        <p:cTn dur="1"/>
                                        <p:tgtEl>
                                          <p:spTgt spid="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
                                        </p:tgtEl>
                                        <p:attrNameLst>
                                          <p:attrName>style.visibility</p:attrName>
                                        </p:attrNameLst>
                                      </p:cBhvr>
                                      <p:to>
                                        <p:strVal val="visible"/>
                                      </p:to>
                                    </p:set>
                                    <p:animEffect filter="fade" transition="in">
                                      <p:cBhvr>
                                        <p:cTn dur="1"/>
                                        <p:tgtEl>
                                          <p:spTgt spid="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 name="Shape 40"/>
        <p:cNvGrpSpPr/>
        <p:nvPr/>
      </p:nvGrpSpPr>
      <p:grpSpPr>
        <a:xfrm>
          <a:off x="0" y="0"/>
          <a:ext cx="0" cy="0"/>
          <a:chOff x="0" y="0"/>
          <a:chExt cx="0" cy="0"/>
        </a:xfrm>
      </p:grpSpPr>
      <p:sp>
        <p:nvSpPr>
          <p:cNvPr id="41" name="Shape 41"/>
          <p:cNvSpPr/>
          <p:nvPr/>
        </p:nvSpPr>
        <p:spPr>
          <a:xfrm>
            <a:off x="289650" y="188425"/>
            <a:ext cx="8564700" cy="607500"/>
          </a:xfrm>
          <a:prstGeom prst="rect">
            <a:avLst/>
          </a:prstGeom>
          <a:noFill/>
          <a:ln>
            <a:noFill/>
          </a:ln>
        </p:spPr>
        <p:txBody>
          <a:bodyPr anchorCtr="0" anchor="t" bIns="34275" lIns="68575" rIns="68575" tIns="34275">
            <a:noAutofit/>
          </a:bodyPr>
          <a:lstStyle/>
          <a:p>
            <a:pPr indent="0" lvl="0" marL="0" marR="0" rtl="0" algn="l">
              <a:lnSpc>
                <a:spcPct val="100000"/>
              </a:lnSpc>
              <a:spcBef>
                <a:spcPts val="0"/>
              </a:spcBef>
              <a:spcAft>
                <a:spcPts val="0"/>
              </a:spcAft>
              <a:buClr>
                <a:srgbClr val="FFFFFF"/>
              </a:buClr>
              <a:buSzPct val="25000"/>
              <a:buFont typeface="Arial"/>
              <a:buNone/>
            </a:pPr>
            <a:r>
              <a:rPr b="1" lang="en-US" sz="3200">
                <a:solidFill>
                  <a:srgbClr val="558B54"/>
                </a:solidFill>
              </a:rPr>
              <a:t>Automatic Query Caching</a:t>
            </a:r>
          </a:p>
        </p:txBody>
      </p:sp>
      <p:pic>
        <p:nvPicPr>
          <p:cNvPr id="42" name="Shape 42"/>
          <p:cNvPicPr preferRelativeResize="0"/>
          <p:nvPr/>
        </p:nvPicPr>
        <p:blipFill>
          <a:blip r:embed="rId3">
            <a:alphaModFix/>
          </a:blip>
          <a:stretch>
            <a:fillRect/>
          </a:stretch>
        </p:blipFill>
        <p:spPr>
          <a:xfrm>
            <a:off x="1083548" y="2292300"/>
            <a:ext cx="6859000" cy="1833350"/>
          </a:xfrm>
          <a:prstGeom prst="rect">
            <a:avLst/>
          </a:prstGeom>
          <a:noFill/>
          <a:ln>
            <a:noFill/>
          </a:ln>
        </p:spPr>
      </p:pic>
      <p:sp>
        <p:nvSpPr>
          <p:cNvPr id="43" name="Shape 43"/>
          <p:cNvSpPr txBox="1"/>
          <p:nvPr/>
        </p:nvSpPr>
        <p:spPr>
          <a:xfrm>
            <a:off x="17100" y="4716625"/>
            <a:ext cx="9109800" cy="374400"/>
          </a:xfrm>
          <a:prstGeom prst="rect">
            <a:avLst/>
          </a:prstGeom>
          <a:noFill/>
          <a:ln>
            <a:noFill/>
          </a:ln>
        </p:spPr>
        <p:txBody>
          <a:bodyPr anchorCtr="0" anchor="ctr" bIns="91425" lIns="91425" rIns="91425" tIns="91425">
            <a:noAutofit/>
          </a:bodyPr>
          <a:lstStyle/>
          <a:p>
            <a:pPr lvl="0" rtl="0" algn="ctr">
              <a:spcBef>
                <a:spcPts val="0"/>
              </a:spcBef>
              <a:buNone/>
            </a:pPr>
            <a:r>
              <a:rPr lang="en-US" sz="1000" u="sng">
                <a:solidFill>
                  <a:schemeClr val="hlink"/>
                </a:solidFill>
                <a:hlinkClick r:id="rId4"/>
              </a:rPr>
              <a:t>http://onlinehelp.tableau.com/v10.3/server/en-us/perf_workbook_scheduled_refresh.htm</a:t>
            </a:r>
          </a:p>
        </p:txBody>
      </p:sp>
      <p:sp>
        <p:nvSpPr>
          <p:cNvPr id="44" name="Shape 44"/>
          <p:cNvSpPr/>
          <p:nvPr/>
        </p:nvSpPr>
        <p:spPr>
          <a:xfrm>
            <a:off x="0" y="1246225"/>
            <a:ext cx="9109800" cy="607500"/>
          </a:xfrm>
          <a:prstGeom prst="rect">
            <a:avLst/>
          </a:prstGeom>
          <a:noFill/>
          <a:ln>
            <a:noFill/>
          </a:ln>
        </p:spPr>
        <p:txBody>
          <a:bodyPr anchorCtr="0" anchor="t" bIns="34275" lIns="68575" rIns="68575" tIns="34275">
            <a:noAutofit/>
          </a:bodyPr>
          <a:lstStyle/>
          <a:p>
            <a:pPr lvl="0" rtl="0" algn="ctr">
              <a:spcBef>
                <a:spcPts val="0"/>
              </a:spcBef>
              <a:buClr>
                <a:schemeClr val="lt1"/>
              </a:buClr>
              <a:buSzPct val="25000"/>
              <a:buFont typeface="Arial"/>
              <a:buNone/>
            </a:pPr>
            <a:r>
              <a:rPr b="1" lang="en-US" sz="2600"/>
              <a:t>Faster performance on initial user load</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
                                        </p:tgtEl>
                                        <p:attrNameLst>
                                          <p:attrName>style.visibility</p:attrName>
                                        </p:attrNameLst>
                                      </p:cBhvr>
                                      <p:to>
                                        <p:strVal val="visible"/>
                                      </p:to>
                                    </p:set>
                                    <p:animEffect filter="fade" transition="in">
                                      <p:cBhvr>
                                        <p:cTn dur="1"/>
                                        <p:tgtEl>
                                          <p:spTgt spid="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
                                        </p:tgtEl>
                                        <p:attrNameLst>
                                          <p:attrName>style.visibility</p:attrName>
                                        </p:attrNameLst>
                                      </p:cBhvr>
                                      <p:to>
                                        <p:strVal val="visible"/>
                                      </p:to>
                                    </p:set>
                                    <p:animEffect filter="fade" transition="in">
                                      <p:cBhvr>
                                        <p:cTn dur="1"/>
                                        <p:tgtEl>
                                          <p:spTgt spid="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
                                        </p:tgtEl>
                                        <p:attrNameLst>
                                          <p:attrName>style.visibility</p:attrName>
                                        </p:attrNameLst>
                                      </p:cBhvr>
                                      <p:to>
                                        <p:strVal val="visible"/>
                                      </p:to>
                                    </p:set>
                                    <p:animEffect filter="fade" transition="in">
                                      <p:cBhvr>
                                        <p:cTn dur="1"/>
                                        <p:tgtEl>
                                          <p:spTgt spid="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 name="Shape 49"/>
        <p:cNvGrpSpPr/>
        <p:nvPr/>
      </p:nvGrpSpPr>
      <p:grpSpPr>
        <a:xfrm>
          <a:off x="0" y="0"/>
          <a:ext cx="0" cy="0"/>
          <a:chOff x="0" y="0"/>
          <a:chExt cx="0" cy="0"/>
        </a:xfrm>
      </p:grpSpPr>
      <p:sp>
        <p:nvSpPr>
          <p:cNvPr id="50" name="Shape 50"/>
          <p:cNvSpPr/>
          <p:nvPr/>
        </p:nvSpPr>
        <p:spPr>
          <a:xfrm>
            <a:off x="289656" y="188425"/>
            <a:ext cx="8564700" cy="738900"/>
          </a:xfrm>
          <a:prstGeom prst="rect">
            <a:avLst/>
          </a:prstGeom>
          <a:noFill/>
          <a:ln>
            <a:noFill/>
          </a:ln>
        </p:spPr>
        <p:txBody>
          <a:bodyPr anchorCtr="0" anchor="t" bIns="34275" lIns="68575" rIns="68575" tIns="34275">
            <a:noAutofit/>
          </a:bodyPr>
          <a:lstStyle/>
          <a:p>
            <a:pPr indent="0" lvl="0" marL="0" marR="0" rtl="0" algn="l">
              <a:lnSpc>
                <a:spcPct val="100000"/>
              </a:lnSpc>
              <a:spcBef>
                <a:spcPts val="0"/>
              </a:spcBef>
              <a:spcAft>
                <a:spcPts val="0"/>
              </a:spcAft>
              <a:buClr>
                <a:srgbClr val="FFFFFF"/>
              </a:buClr>
              <a:buSzPct val="25000"/>
              <a:buFont typeface="Arial"/>
              <a:buNone/>
            </a:pPr>
            <a:r>
              <a:rPr b="1" lang="en-US" sz="3200">
                <a:solidFill>
                  <a:srgbClr val="558B54"/>
                </a:solidFill>
              </a:rPr>
              <a:t>Web authoring</a:t>
            </a:r>
          </a:p>
        </p:txBody>
      </p:sp>
      <p:sp>
        <p:nvSpPr>
          <p:cNvPr id="51" name="Shape 51"/>
          <p:cNvSpPr txBox="1"/>
          <p:nvPr/>
        </p:nvSpPr>
        <p:spPr>
          <a:xfrm>
            <a:off x="352800" y="896275"/>
            <a:ext cx="8438400" cy="3125400"/>
          </a:xfrm>
          <a:prstGeom prst="rect">
            <a:avLst/>
          </a:prstGeom>
          <a:noFill/>
          <a:ln>
            <a:noFill/>
          </a:ln>
        </p:spPr>
        <p:txBody>
          <a:bodyPr anchorCtr="0" anchor="ctr" bIns="40825" lIns="81625" rIns="81625" tIns="40825">
            <a:noAutofit/>
          </a:bodyPr>
          <a:lstStyle/>
          <a:p>
            <a:pPr indent="-393700" lvl="1" marL="774700" rtl="0">
              <a:spcBef>
                <a:spcPts val="0"/>
              </a:spcBef>
              <a:buClr>
                <a:srgbClr val="595959"/>
              </a:buClr>
              <a:buSzPct val="100000"/>
              <a:buFont typeface="Arial Black"/>
              <a:buChar char="•"/>
            </a:pPr>
            <a:r>
              <a:rPr lang="en-US" sz="2400">
                <a:solidFill>
                  <a:srgbClr val="595959"/>
                </a:solidFill>
                <a:latin typeface="Arial Black"/>
                <a:ea typeface="Arial Black"/>
                <a:cs typeface="Arial Black"/>
                <a:sym typeface="Arial Black"/>
              </a:rPr>
              <a:t>Format numbers more easily</a:t>
            </a:r>
          </a:p>
          <a:p>
            <a:pPr indent="-393700" lvl="1" marL="774700" rtl="0">
              <a:spcBef>
                <a:spcPts val="0"/>
              </a:spcBef>
              <a:buClr>
                <a:srgbClr val="595959"/>
              </a:buClr>
              <a:buSzPct val="100000"/>
              <a:buFont typeface="Arial Black"/>
              <a:buChar char="•"/>
            </a:pPr>
            <a:r>
              <a:rPr lang="en-US" sz="2400">
                <a:solidFill>
                  <a:srgbClr val="595959"/>
                </a:solidFill>
                <a:latin typeface="Arial Black"/>
                <a:ea typeface="Arial Black"/>
                <a:cs typeface="Arial Black"/>
                <a:sym typeface="Arial Black"/>
              </a:rPr>
              <a:t>Drill up on continuous axes</a:t>
            </a:r>
          </a:p>
          <a:p>
            <a:pPr indent="-393700" lvl="1" marL="774700" rtl="0">
              <a:spcBef>
                <a:spcPts val="0"/>
              </a:spcBef>
              <a:buClr>
                <a:srgbClr val="595959"/>
              </a:buClr>
              <a:buSzPct val="100000"/>
              <a:buFont typeface="Arial Black"/>
              <a:buChar char="•"/>
            </a:pPr>
            <a:r>
              <a:rPr lang="en-US" sz="2400">
                <a:solidFill>
                  <a:srgbClr val="595959"/>
                </a:solidFill>
                <a:latin typeface="Arial Black"/>
                <a:ea typeface="Arial Black"/>
                <a:cs typeface="Arial Black"/>
                <a:sym typeface="Arial Black"/>
              </a:rPr>
              <a:t>Change display options for maps</a:t>
            </a:r>
          </a:p>
          <a:p>
            <a:pPr indent="-393700" lvl="1" marL="774700" rtl="0">
              <a:spcBef>
                <a:spcPts val="0"/>
              </a:spcBef>
              <a:buClr>
                <a:srgbClr val="595959"/>
              </a:buClr>
              <a:buSzPct val="100000"/>
              <a:buFont typeface="Arial Black"/>
              <a:buChar char="•"/>
            </a:pPr>
            <a:r>
              <a:rPr lang="en-US" sz="2400">
                <a:solidFill>
                  <a:srgbClr val="595959"/>
                </a:solidFill>
                <a:latin typeface="Arial Black"/>
                <a:ea typeface="Arial Black"/>
                <a:cs typeface="Arial Black"/>
                <a:sym typeface="Arial Black"/>
              </a:rPr>
              <a:t>Create bins</a:t>
            </a:r>
          </a:p>
          <a:p>
            <a:pPr indent="-393700" lvl="1" marL="774700" rtl="0">
              <a:spcBef>
                <a:spcPts val="0"/>
              </a:spcBef>
              <a:buClr>
                <a:srgbClr val="595959"/>
              </a:buClr>
              <a:buSzPct val="100000"/>
              <a:buFont typeface="Arial Black"/>
              <a:buChar char="•"/>
            </a:pPr>
            <a:r>
              <a:rPr lang="en-US" sz="2400">
                <a:solidFill>
                  <a:srgbClr val="595959"/>
                </a:solidFill>
                <a:latin typeface="Arial Black"/>
                <a:ea typeface="Arial Black"/>
                <a:cs typeface="Arial Black"/>
                <a:sym typeface="Arial Black"/>
              </a:rPr>
              <a:t>Publish embedded data sources</a:t>
            </a:r>
          </a:p>
          <a:p>
            <a:pPr indent="-393700" lvl="1" marL="774700" rtl="0">
              <a:spcBef>
                <a:spcPts val="0"/>
              </a:spcBef>
              <a:buClr>
                <a:srgbClr val="595959"/>
              </a:buClr>
              <a:buSzPct val="100000"/>
              <a:buFont typeface="Arial Black"/>
              <a:buChar char="•"/>
            </a:pPr>
            <a:r>
              <a:rPr lang="en-US" sz="2400">
                <a:solidFill>
                  <a:srgbClr val="595959"/>
                </a:solidFill>
                <a:latin typeface="Arial Black"/>
                <a:ea typeface="Arial Black"/>
                <a:cs typeface="Arial Black"/>
                <a:sym typeface="Arial Black"/>
              </a:rPr>
              <a:t>Distribute evenly in dashboards</a:t>
            </a:r>
          </a:p>
          <a:p>
            <a:pPr indent="-393700" lvl="1" marL="774700" rtl="0">
              <a:spcBef>
                <a:spcPts val="0"/>
              </a:spcBef>
              <a:buClr>
                <a:srgbClr val="595959"/>
              </a:buClr>
              <a:buSzPct val="100000"/>
              <a:buFont typeface="Arial Black"/>
              <a:buChar char="•"/>
            </a:pPr>
            <a:r>
              <a:rPr lang="en-US" sz="2400">
                <a:solidFill>
                  <a:srgbClr val="595959"/>
                </a:solidFill>
                <a:latin typeface="Arial Black"/>
                <a:ea typeface="Arial Black"/>
                <a:cs typeface="Arial Black"/>
                <a:sym typeface="Arial Black"/>
              </a:rPr>
              <a:t>Create stories and dots for navigation</a:t>
            </a:r>
          </a:p>
        </p:txBody>
      </p:sp>
      <p:sp>
        <p:nvSpPr>
          <p:cNvPr id="52" name="Shape 52"/>
          <p:cNvSpPr txBox="1"/>
          <p:nvPr/>
        </p:nvSpPr>
        <p:spPr>
          <a:xfrm>
            <a:off x="0" y="4183950"/>
            <a:ext cx="9109800" cy="872400"/>
          </a:xfrm>
          <a:prstGeom prst="rect">
            <a:avLst/>
          </a:prstGeom>
          <a:noFill/>
          <a:ln>
            <a:noFill/>
          </a:ln>
        </p:spPr>
        <p:txBody>
          <a:bodyPr anchorCtr="0" anchor="ctr" bIns="91425" lIns="91425" rIns="91425" tIns="91425">
            <a:noAutofit/>
          </a:bodyPr>
          <a:lstStyle/>
          <a:p>
            <a:pPr lvl="0" rtl="0" algn="ctr">
              <a:spcBef>
                <a:spcPts val="0"/>
              </a:spcBef>
              <a:buNone/>
            </a:pPr>
            <a:r>
              <a:rPr lang="en-US" sz="1000"/>
              <a:t>Web authoring: </a:t>
            </a:r>
            <a:r>
              <a:rPr lang="en-US" sz="1000" u="sng">
                <a:solidFill>
                  <a:schemeClr val="hlink"/>
                </a:solidFill>
                <a:hlinkClick r:id="rId3"/>
              </a:rPr>
              <a:t>https://www.tableau.com/learn/tutorials/on-demand/web-authoring-server</a:t>
            </a:r>
          </a:p>
          <a:p>
            <a:pPr lvl="0" rtl="0" algn="ctr">
              <a:spcBef>
                <a:spcPts val="0"/>
              </a:spcBef>
              <a:buNone/>
            </a:pPr>
            <a:r>
              <a:rPr lang="en-US" sz="1000"/>
              <a:t>Story points: </a:t>
            </a:r>
            <a:r>
              <a:rPr lang="en-US" sz="1000" u="sng">
                <a:solidFill>
                  <a:schemeClr val="hlink"/>
                </a:solidFill>
                <a:hlinkClick r:id="rId4"/>
              </a:rPr>
              <a:t>https://www.tableau.com/learn/tutorials/on-demand/story-points</a:t>
            </a:r>
          </a:p>
          <a:p>
            <a:pPr lvl="0" rtl="0" algn="ctr">
              <a:spcBef>
                <a:spcPts val="0"/>
              </a:spcBef>
              <a:buNone/>
            </a:pPr>
            <a:r>
              <a:rPr lang="en-US" sz="1000"/>
              <a:t>Layout containers: </a:t>
            </a:r>
            <a:r>
              <a:rPr lang="en-US" sz="1000" u="sng">
                <a:solidFill>
                  <a:schemeClr val="hlink"/>
                </a:solidFill>
                <a:hlinkClick r:id="rId5"/>
              </a:rPr>
              <a:t>http://onlinehelp.tableau.com/current/pro/desktop/en-us/qs_layout_containers.html</a:t>
            </a:r>
          </a:p>
          <a:p>
            <a:pPr lvl="0" rtl="0" algn="ctr">
              <a:spcBef>
                <a:spcPts val="0"/>
              </a:spcBef>
              <a:buNone/>
            </a:pPr>
            <a:r>
              <a:rPr lang="en-US" sz="1000"/>
              <a:t>Layout containers: </a:t>
            </a:r>
            <a:r>
              <a:rPr lang="en-US" sz="1000" u="sng">
                <a:solidFill>
                  <a:schemeClr val="hlink"/>
                </a:solidFill>
                <a:hlinkClick r:id="rId6"/>
              </a:rPr>
              <a:t>https://www.interworks.com/blog/tspaulding/2013/08/07/understanding-layout-containers-tableau</a:t>
            </a:r>
          </a:p>
          <a:p>
            <a:pPr lvl="0" rtl="0" algn="ctr">
              <a:spcBef>
                <a:spcPts val="0"/>
              </a:spcBef>
              <a:buNone/>
            </a:pPr>
            <a:r>
              <a:rPr lang="en-US" sz="1000"/>
              <a:t>Layout containers: </a:t>
            </a:r>
            <a:r>
              <a:rPr lang="en-US" sz="1000" u="sng">
                <a:solidFill>
                  <a:schemeClr val="hlink"/>
                </a:solidFill>
                <a:hlinkClick r:id="rId7"/>
              </a:rPr>
              <a:t>https://www.youtube.com/watch?v=voAVa4OD_5I</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sp>
        <p:nvSpPr>
          <p:cNvPr id="58" name="Shape 58"/>
          <p:cNvSpPr/>
          <p:nvPr/>
        </p:nvSpPr>
        <p:spPr>
          <a:xfrm>
            <a:off x="289656" y="188425"/>
            <a:ext cx="8564700" cy="738900"/>
          </a:xfrm>
          <a:prstGeom prst="rect">
            <a:avLst/>
          </a:prstGeom>
          <a:noFill/>
          <a:ln>
            <a:noFill/>
          </a:ln>
        </p:spPr>
        <p:txBody>
          <a:bodyPr anchorCtr="0" anchor="t" bIns="34275" lIns="68575" rIns="68575" tIns="34275">
            <a:noAutofit/>
          </a:bodyPr>
          <a:lstStyle/>
          <a:p>
            <a:pPr indent="0" lvl="0" marL="0" marR="0" rtl="0" algn="l">
              <a:lnSpc>
                <a:spcPct val="100000"/>
              </a:lnSpc>
              <a:spcBef>
                <a:spcPts val="0"/>
              </a:spcBef>
              <a:spcAft>
                <a:spcPts val="0"/>
              </a:spcAft>
              <a:buClr>
                <a:srgbClr val="FFFFFF"/>
              </a:buClr>
              <a:buSzPct val="25000"/>
              <a:buFont typeface="Arial"/>
              <a:buNone/>
            </a:pPr>
            <a:r>
              <a:rPr b="1" lang="en-US" sz="3200">
                <a:solidFill>
                  <a:srgbClr val="558B54"/>
                </a:solidFill>
              </a:rPr>
              <a:t>Tooltip selection</a:t>
            </a:r>
          </a:p>
        </p:txBody>
      </p:sp>
      <p:grpSp>
        <p:nvGrpSpPr>
          <p:cNvPr id="59" name="Shape 59"/>
          <p:cNvGrpSpPr/>
          <p:nvPr/>
        </p:nvGrpSpPr>
        <p:grpSpPr>
          <a:xfrm>
            <a:off x="0" y="896275"/>
            <a:ext cx="9144000" cy="4180325"/>
            <a:chOff x="0" y="896275"/>
            <a:chExt cx="9144000" cy="4180325"/>
          </a:xfrm>
        </p:grpSpPr>
        <p:sp>
          <p:nvSpPr>
            <p:cNvPr id="60" name="Shape 60"/>
            <p:cNvSpPr txBox="1"/>
            <p:nvPr/>
          </p:nvSpPr>
          <p:spPr>
            <a:xfrm>
              <a:off x="775875" y="896275"/>
              <a:ext cx="8333700" cy="3673500"/>
            </a:xfrm>
            <a:prstGeom prst="rect">
              <a:avLst/>
            </a:prstGeom>
            <a:noFill/>
            <a:ln>
              <a:noFill/>
            </a:ln>
          </p:spPr>
          <p:txBody>
            <a:bodyPr anchorCtr="0" anchor="ctr" bIns="40825" lIns="81625" rIns="81625" tIns="40825">
              <a:noAutofit/>
            </a:bodyPr>
            <a:lstStyle/>
            <a:p>
              <a:pPr indent="-317500" lvl="0" marL="342900" rtl="0">
                <a:spcBef>
                  <a:spcPts val="0"/>
                </a:spcBef>
                <a:buClr>
                  <a:srgbClr val="595959"/>
                </a:buClr>
                <a:buSzPct val="100000"/>
                <a:buFont typeface="Arial Black"/>
              </a:pPr>
              <a:r>
                <a:rPr lang="en-US" sz="2400">
                  <a:solidFill>
                    <a:srgbClr val="595959"/>
                  </a:solidFill>
                  <a:latin typeface="Arial Black"/>
                  <a:ea typeface="Arial Black"/>
                  <a:cs typeface="Arial Black"/>
                  <a:sym typeface="Arial Black"/>
                </a:rPr>
                <a:t>Easily see how related data is performing</a:t>
              </a:r>
            </a:p>
          </p:txBody>
        </p:sp>
        <p:sp>
          <p:nvSpPr>
            <p:cNvPr id="61" name="Shape 61"/>
            <p:cNvSpPr txBox="1"/>
            <p:nvPr/>
          </p:nvSpPr>
          <p:spPr>
            <a:xfrm>
              <a:off x="0" y="4668600"/>
              <a:ext cx="9144000" cy="408000"/>
            </a:xfrm>
            <a:prstGeom prst="rect">
              <a:avLst/>
            </a:prstGeom>
            <a:noFill/>
            <a:ln>
              <a:noFill/>
            </a:ln>
          </p:spPr>
          <p:txBody>
            <a:bodyPr anchorCtr="0" anchor="ctr" bIns="91425" lIns="91425" rIns="91425" tIns="91425">
              <a:noAutofit/>
            </a:bodyPr>
            <a:lstStyle/>
            <a:p>
              <a:pPr lvl="0" rtl="0" algn="ctr">
                <a:spcBef>
                  <a:spcPts val="0"/>
                </a:spcBef>
                <a:buNone/>
              </a:pPr>
              <a:r>
                <a:rPr lang="en-US" sz="1000" u="sng">
                  <a:solidFill>
                    <a:schemeClr val="hlink"/>
                  </a:solidFill>
                  <a:hlinkClick r:id="rId3"/>
                </a:rPr>
                <a:t>https://www.tableau.com/about/blog/2017/4/sharpen-your-analysis-tooltip-selection-tableau-103-68761</a:t>
              </a: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
                                        </p:tgtEl>
                                        <p:attrNameLst>
                                          <p:attrName>style.visibility</p:attrName>
                                        </p:attrNameLst>
                                      </p:cBhvr>
                                      <p:to>
                                        <p:strVal val="visible"/>
                                      </p:to>
                                    </p:set>
                                    <p:animEffect filter="fade" transition="in">
                                      <p:cBhvr>
                                        <p:cTn dur="1"/>
                                        <p:tgtEl>
                                          <p:spTgt spid="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Shape 67"/>
          <p:cNvSpPr txBox="1"/>
          <p:nvPr/>
        </p:nvSpPr>
        <p:spPr>
          <a:xfrm>
            <a:off x="352800" y="896275"/>
            <a:ext cx="8438400" cy="3673500"/>
          </a:xfrm>
          <a:prstGeom prst="rect">
            <a:avLst/>
          </a:prstGeom>
          <a:noFill/>
          <a:ln>
            <a:noFill/>
          </a:ln>
        </p:spPr>
        <p:txBody>
          <a:bodyPr anchorCtr="0" anchor="ctr" bIns="40825" lIns="81625" rIns="81625" tIns="40825">
            <a:noAutofit/>
          </a:bodyPr>
          <a:lstStyle/>
          <a:p>
            <a:pPr indent="-317500" lvl="0" marL="342900" rtl="0">
              <a:spcBef>
                <a:spcPts val="0"/>
              </a:spcBef>
              <a:buClr>
                <a:srgbClr val="595959"/>
              </a:buClr>
              <a:buSzPct val="100000"/>
              <a:buFont typeface="Arial Black"/>
            </a:pPr>
            <a:r>
              <a:rPr lang="en-US" sz="2400">
                <a:solidFill>
                  <a:srgbClr val="595959"/>
                </a:solidFill>
                <a:latin typeface="Arial Black"/>
                <a:ea typeface="Arial Black"/>
                <a:cs typeface="Arial Black"/>
                <a:sym typeface="Arial Black"/>
              </a:rPr>
              <a:t>Set filters to display latest date values automatically.</a:t>
            </a:r>
          </a:p>
        </p:txBody>
      </p:sp>
      <p:sp>
        <p:nvSpPr>
          <p:cNvPr id="68" name="Shape 68"/>
          <p:cNvSpPr/>
          <p:nvPr/>
        </p:nvSpPr>
        <p:spPr>
          <a:xfrm>
            <a:off x="289656" y="188425"/>
            <a:ext cx="8564700" cy="738900"/>
          </a:xfrm>
          <a:prstGeom prst="rect">
            <a:avLst/>
          </a:prstGeom>
          <a:noFill/>
          <a:ln>
            <a:noFill/>
          </a:ln>
        </p:spPr>
        <p:txBody>
          <a:bodyPr anchorCtr="0" anchor="t" bIns="34275" lIns="68575" rIns="68575" tIns="34275">
            <a:noAutofit/>
          </a:bodyPr>
          <a:lstStyle/>
          <a:p>
            <a:pPr indent="0" lvl="0" marL="0" marR="0" rtl="0" algn="l">
              <a:lnSpc>
                <a:spcPct val="100000"/>
              </a:lnSpc>
              <a:spcBef>
                <a:spcPts val="0"/>
              </a:spcBef>
              <a:spcAft>
                <a:spcPts val="0"/>
              </a:spcAft>
              <a:buClr>
                <a:srgbClr val="FFFFFF"/>
              </a:buClr>
              <a:buSzPct val="25000"/>
              <a:buFont typeface="Arial"/>
              <a:buNone/>
            </a:pPr>
            <a:r>
              <a:rPr b="1" lang="en-US" sz="3200">
                <a:solidFill>
                  <a:srgbClr val="558B54"/>
                </a:solidFill>
              </a:rPr>
              <a:t>Latest date presets</a:t>
            </a:r>
          </a:p>
        </p:txBody>
      </p:sp>
      <p:sp>
        <p:nvSpPr>
          <p:cNvPr id="69" name="Shape 69"/>
          <p:cNvSpPr txBox="1"/>
          <p:nvPr/>
        </p:nvSpPr>
        <p:spPr>
          <a:xfrm>
            <a:off x="0" y="4682000"/>
            <a:ext cx="9109800" cy="374400"/>
          </a:xfrm>
          <a:prstGeom prst="rect">
            <a:avLst/>
          </a:prstGeom>
          <a:noFill/>
          <a:ln>
            <a:noFill/>
          </a:ln>
        </p:spPr>
        <p:txBody>
          <a:bodyPr anchorCtr="0" anchor="ctr" bIns="91425" lIns="91425" rIns="91425" tIns="91425">
            <a:noAutofit/>
          </a:bodyPr>
          <a:lstStyle/>
          <a:p>
            <a:pPr lvl="0" rtl="0" algn="ctr">
              <a:spcBef>
                <a:spcPts val="0"/>
              </a:spcBef>
              <a:buNone/>
            </a:pPr>
            <a:r>
              <a:rPr lang="en-US" sz="1000" u="sng">
                <a:solidFill>
                  <a:schemeClr val="hlink"/>
                </a:solidFill>
                <a:hlinkClick r:id="rId3"/>
              </a:rPr>
              <a:t>https://onlinehelp.tableau.com/v10.3/pro/desktop/en-us/help.html#filtering.html#LatestDatePresets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Shape 75"/>
          <p:cNvSpPr txBox="1"/>
          <p:nvPr/>
        </p:nvSpPr>
        <p:spPr>
          <a:xfrm>
            <a:off x="352800" y="896275"/>
            <a:ext cx="8438400" cy="3431100"/>
          </a:xfrm>
          <a:prstGeom prst="rect">
            <a:avLst/>
          </a:prstGeom>
          <a:noFill/>
          <a:ln>
            <a:noFill/>
          </a:ln>
        </p:spPr>
        <p:txBody>
          <a:bodyPr anchorCtr="0" anchor="ctr" bIns="40825" lIns="81625" rIns="81625" tIns="40825">
            <a:noAutofit/>
          </a:bodyPr>
          <a:lstStyle/>
          <a:p>
            <a:pPr indent="-393700" lvl="1" marL="774700" rtl="0">
              <a:spcBef>
                <a:spcPts val="0"/>
              </a:spcBef>
              <a:buClr>
                <a:srgbClr val="595959"/>
              </a:buClr>
              <a:buSzPct val="100000"/>
              <a:buFont typeface="Arial Black"/>
              <a:buChar char="•"/>
            </a:pPr>
            <a:r>
              <a:rPr lang="en-US" sz="2400">
                <a:solidFill>
                  <a:srgbClr val="595959"/>
                </a:solidFill>
                <a:latin typeface="Arial Black"/>
                <a:ea typeface="Arial Black"/>
                <a:cs typeface="Arial Black"/>
                <a:sym typeface="Arial Black"/>
              </a:rPr>
              <a:t>Self-service, data-driven alerts</a:t>
            </a:r>
          </a:p>
          <a:p>
            <a:pPr lvl="0" rtl="0">
              <a:spcBef>
                <a:spcPts val="0"/>
              </a:spcBef>
              <a:buNone/>
            </a:pPr>
            <a:r>
              <a:t/>
            </a:r>
            <a:endParaRPr sz="2400">
              <a:solidFill>
                <a:srgbClr val="595959"/>
              </a:solidFill>
              <a:latin typeface="Arial Black"/>
              <a:ea typeface="Arial Black"/>
              <a:cs typeface="Arial Black"/>
              <a:sym typeface="Arial Black"/>
            </a:endParaRPr>
          </a:p>
          <a:p>
            <a:pPr indent="-393700" lvl="1" marL="774700" rtl="0">
              <a:spcBef>
                <a:spcPts val="0"/>
              </a:spcBef>
              <a:buClr>
                <a:srgbClr val="595959"/>
              </a:buClr>
              <a:buSzPct val="100000"/>
              <a:buFont typeface="Arial Black"/>
              <a:buChar char="•"/>
            </a:pPr>
            <a:r>
              <a:rPr lang="en-US" sz="2400">
                <a:solidFill>
                  <a:srgbClr val="595959"/>
                </a:solidFill>
                <a:latin typeface="Arial Black"/>
                <a:ea typeface="Arial Black"/>
                <a:cs typeface="Arial Black"/>
                <a:sym typeface="Arial Black"/>
              </a:rPr>
              <a:t>Just 3 easy steps:</a:t>
            </a:r>
          </a:p>
          <a:p>
            <a:pPr indent="-279400" lvl="3" marL="1371600" rtl="0">
              <a:spcBef>
                <a:spcPts val="0"/>
              </a:spcBef>
              <a:buClr>
                <a:srgbClr val="595959"/>
              </a:buClr>
              <a:buSzPct val="100000"/>
              <a:buFont typeface="Arial Black"/>
            </a:pPr>
            <a:r>
              <a:rPr lang="en-US" sz="1800">
                <a:solidFill>
                  <a:srgbClr val="595959"/>
                </a:solidFill>
                <a:latin typeface="Arial Black"/>
                <a:ea typeface="Arial Black"/>
                <a:cs typeface="Arial Black"/>
                <a:sym typeface="Arial Black"/>
              </a:rPr>
              <a:t>Select axis</a:t>
            </a:r>
          </a:p>
          <a:p>
            <a:pPr indent="-279400" lvl="3" marL="1371600" rtl="0">
              <a:spcBef>
                <a:spcPts val="0"/>
              </a:spcBef>
              <a:buClr>
                <a:srgbClr val="595959"/>
              </a:buClr>
              <a:buSzPct val="100000"/>
              <a:buFont typeface="Arial Black"/>
            </a:pPr>
            <a:r>
              <a:rPr lang="en-US" sz="1800">
                <a:solidFill>
                  <a:srgbClr val="595959"/>
                </a:solidFill>
                <a:latin typeface="Arial Black"/>
                <a:ea typeface="Arial Black"/>
                <a:cs typeface="Arial Black"/>
                <a:sym typeface="Arial Black"/>
              </a:rPr>
              <a:t>Click Alert</a:t>
            </a:r>
          </a:p>
          <a:p>
            <a:pPr indent="-279400" lvl="3" marL="1371600" rtl="0">
              <a:spcBef>
                <a:spcPts val="0"/>
              </a:spcBef>
              <a:buClr>
                <a:srgbClr val="595959"/>
              </a:buClr>
              <a:buSzPct val="100000"/>
              <a:buFont typeface="Arial Black"/>
            </a:pPr>
            <a:r>
              <a:rPr lang="en-US" sz="1800">
                <a:solidFill>
                  <a:srgbClr val="595959"/>
                </a:solidFill>
                <a:latin typeface="Arial Black"/>
                <a:ea typeface="Arial Black"/>
                <a:cs typeface="Arial Black"/>
                <a:sym typeface="Arial Black"/>
              </a:rPr>
              <a:t>Choose sending condition</a:t>
            </a:r>
          </a:p>
          <a:p>
            <a:pPr lvl="0" rtl="0">
              <a:spcBef>
                <a:spcPts val="0"/>
              </a:spcBef>
              <a:buNone/>
            </a:pPr>
            <a:r>
              <a:t/>
            </a:r>
            <a:endParaRPr sz="1800">
              <a:solidFill>
                <a:srgbClr val="595959"/>
              </a:solidFill>
              <a:latin typeface="Arial Black"/>
              <a:ea typeface="Arial Black"/>
              <a:cs typeface="Arial Black"/>
              <a:sym typeface="Arial Black"/>
            </a:endParaRPr>
          </a:p>
          <a:p>
            <a:pPr indent="-393700" lvl="1" marL="774700" rtl="0">
              <a:spcBef>
                <a:spcPts val="0"/>
              </a:spcBef>
              <a:buClr>
                <a:srgbClr val="595959"/>
              </a:buClr>
              <a:buSzPct val="100000"/>
              <a:buFont typeface="Arial Black"/>
              <a:buChar char="•"/>
            </a:pPr>
            <a:r>
              <a:rPr lang="en-US" sz="2400">
                <a:solidFill>
                  <a:srgbClr val="595959"/>
                </a:solidFill>
                <a:latin typeface="Arial Black"/>
                <a:ea typeface="Arial Black"/>
                <a:cs typeface="Arial Black"/>
                <a:sym typeface="Arial Black"/>
              </a:rPr>
              <a:t>Available on charts with a continuous axis</a:t>
            </a:r>
          </a:p>
        </p:txBody>
      </p:sp>
      <p:sp>
        <p:nvSpPr>
          <p:cNvPr id="76" name="Shape 76"/>
          <p:cNvSpPr/>
          <p:nvPr/>
        </p:nvSpPr>
        <p:spPr>
          <a:xfrm>
            <a:off x="289656" y="188425"/>
            <a:ext cx="8564700" cy="738900"/>
          </a:xfrm>
          <a:prstGeom prst="rect">
            <a:avLst/>
          </a:prstGeom>
          <a:noFill/>
          <a:ln>
            <a:noFill/>
          </a:ln>
        </p:spPr>
        <p:txBody>
          <a:bodyPr anchorCtr="0" anchor="t" bIns="34275" lIns="68575" rIns="68575" tIns="34275">
            <a:noAutofit/>
          </a:bodyPr>
          <a:lstStyle/>
          <a:p>
            <a:pPr indent="0" lvl="0" marL="0" marR="0" rtl="0" algn="l">
              <a:lnSpc>
                <a:spcPct val="100000"/>
              </a:lnSpc>
              <a:spcBef>
                <a:spcPts val="0"/>
              </a:spcBef>
              <a:spcAft>
                <a:spcPts val="0"/>
              </a:spcAft>
              <a:buClr>
                <a:srgbClr val="FFFFFF"/>
              </a:buClr>
              <a:buSzPct val="25000"/>
              <a:buFont typeface="Arial"/>
              <a:buNone/>
            </a:pPr>
            <a:r>
              <a:rPr b="1" lang="en-US" sz="3200">
                <a:solidFill>
                  <a:srgbClr val="558B54"/>
                </a:solidFill>
              </a:rPr>
              <a:t>Alerts</a:t>
            </a:r>
          </a:p>
        </p:txBody>
      </p:sp>
      <p:sp>
        <p:nvSpPr>
          <p:cNvPr id="77" name="Shape 77"/>
          <p:cNvSpPr txBox="1"/>
          <p:nvPr/>
        </p:nvSpPr>
        <p:spPr>
          <a:xfrm>
            <a:off x="0" y="4387700"/>
            <a:ext cx="9144000" cy="688800"/>
          </a:xfrm>
          <a:prstGeom prst="rect">
            <a:avLst/>
          </a:prstGeom>
          <a:noFill/>
          <a:ln>
            <a:noFill/>
          </a:ln>
        </p:spPr>
        <p:txBody>
          <a:bodyPr anchorCtr="0" anchor="ctr" bIns="91425" lIns="91425" rIns="91425" tIns="91425">
            <a:noAutofit/>
          </a:bodyPr>
          <a:lstStyle/>
          <a:p>
            <a:pPr indent="-292100" lvl="0" marL="457200" rtl="0" algn="ctr">
              <a:spcBef>
                <a:spcPts val="0"/>
              </a:spcBef>
              <a:buSzPct val="100000"/>
              <a:buAutoNum type="arabicPeriod"/>
            </a:pPr>
            <a:r>
              <a:rPr lang="en-US" sz="1000" u="sng">
                <a:solidFill>
                  <a:schemeClr val="hlink"/>
                </a:solidFill>
                <a:hlinkClick r:id="rId3"/>
              </a:rPr>
              <a:t>https://www.tableau.com/learn/tutorials/on-demand/data-driven-alerts</a:t>
            </a:r>
          </a:p>
          <a:p>
            <a:pPr indent="-292100" lvl="0" marL="457200" rtl="0" algn="ctr">
              <a:spcBef>
                <a:spcPts val="0"/>
              </a:spcBef>
              <a:buSzPct val="100000"/>
              <a:buAutoNum type="arabicPeriod"/>
            </a:pPr>
            <a:r>
              <a:rPr lang="en-US" sz="1000" u="sng">
                <a:solidFill>
                  <a:schemeClr val="hlink"/>
                </a:solidFill>
                <a:hlinkClick r:id="rId4"/>
              </a:rPr>
              <a:t>https://www.tableau.com/about/blog/2017/4/save-time-data-driven-alerts-tableau-103-67888</a:t>
            </a:r>
          </a:p>
          <a:p>
            <a:pPr indent="-292100" lvl="0" marL="457200" rtl="0" algn="ctr">
              <a:spcBef>
                <a:spcPts val="0"/>
              </a:spcBef>
              <a:buSzPct val="100000"/>
              <a:buAutoNum type="arabicPeriod"/>
            </a:pPr>
            <a:r>
              <a:rPr lang="en-US" sz="1000" u="sng">
                <a:solidFill>
                  <a:schemeClr val="hlink"/>
                </a:solidFill>
                <a:hlinkClick r:id="rId5"/>
              </a:rPr>
              <a:t>https://onlinehelp.tableau.com/current/pro/desktop/en-us/data_alerts.html</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0" st="0"/>
                                            </p:txEl>
                                          </p:spTgt>
                                        </p:tgtEl>
                                        <p:attrNameLst>
                                          <p:attrName>style.visibility</p:attrName>
                                        </p:attrNameLst>
                                      </p:cBhvr>
                                      <p:to>
                                        <p:strVal val="visible"/>
                                      </p:to>
                                    </p:set>
                                    <p:animEffect filter="fade" transition="in">
                                      <p:cBhvr>
                                        <p:cTn dur="1"/>
                                        <p:tgtEl>
                                          <p:spTgt spid="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1" st="1"/>
                                            </p:txEl>
                                          </p:spTgt>
                                        </p:tgtEl>
                                        <p:attrNameLst>
                                          <p:attrName>style.visibility</p:attrName>
                                        </p:attrNameLst>
                                      </p:cBhvr>
                                      <p:to>
                                        <p:strVal val="visible"/>
                                      </p:to>
                                    </p:set>
                                    <p:animEffect filter="fade" transition="in">
                                      <p:cBhvr>
                                        <p:cTn dur="1"/>
                                        <p:tgtEl>
                                          <p:spTgt spid="7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2" st="2"/>
                                            </p:txEl>
                                          </p:spTgt>
                                        </p:tgtEl>
                                        <p:attrNameLst>
                                          <p:attrName>style.visibility</p:attrName>
                                        </p:attrNameLst>
                                      </p:cBhvr>
                                      <p:to>
                                        <p:strVal val="visible"/>
                                      </p:to>
                                    </p:set>
                                    <p:animEffect filter="fade" transition="in">
                                      <p:cBhvr>
                                        <p:cTn dur="1"/>
                                        <p:tgtEl>
                                          <p:spTgt spid="7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3" st="3"/>
                                            </p:txEl>
                                          </p:spTgt>
                                        </p:tgtEl>
                                        <p:attrNameLst>
                                          <p:attrName>style.visibility</p:attrName>
                                        </p:attrNameLst>
                                      </p:cBhvr>
                                      <p:to>
                                        <p:strVal val="visible"/>
                                      </p:to>
                                    </p:set>
                                    <p:animEffect filter="fade" transition="in">
                                      <p:cBhvr>
                                        <p:cTn dur="1"/>
                                        <p:tgtEl>
                                          <p:spTgt spid="7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4" st="4"/>
                                            </p:txEl>
                                          </p:spTgt>
                                        </p:tgtEl>
                                        <p:attrNameLst>
                                          <p:attrName>style.visibility</p:attrName>
                                        </p:attrNameLst>
                                      </p:cBhvr>
                                      <p:to>
                                        <p:strVal val="visible"/>
                                      </p:to>
                                    </p:set>
                                    <p:animEffect filter="fade" transition="in">
                                      <p:cBhvr>
                                        <p:cTn dur="1"/>
                                        <p:tgtEl>
                                          <p:spTgt spid="7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5" st="5"/>
                                            </p:txEl>
                                          </p:spTgt>
                                        </p:tgtEl>
                                        <p:attrNameLst>
                                          <p:attrName>style.visibility</p:attrName>
                                        </p:attrNameLst>
                                      </p:cBhvr>
                                      <p:to>
                                        <p:strVal val="visible"/>
                                      </p:to>
                                    </p:set>
                                    <p:animEffect filter="fade" transition="in">
                                      <p:cBhvr>
                                        <p:cTn dur="1"/>
                                        <p:tgtEl>
                                          <p:spTgt spid="7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6" st="6"/>
                                            </p:txEl>
                                          </p:spTgt>
                                        </p:tgtEl>
                                        <p:attrNameLst>
                                          <p:attrName>style.visibility</p:attrName>
                                        </p:attrNameLst>
                                      </p:cBhvr>
                                      <p:to>
                                        <p:strVal val="visible"/>
                                      </p:to>
                                    </p:set>
                                    <p:animEffect filter="fade" transition="in">
                                      <p:cBhvr>
                                        <p:cTn dur="1"/>
                                        <p:tgtEl>
                                          <p:spTgt spid="7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7" st="7"/>
                                            </p:txEl>
                                          </p:spTgt>
                                        </p:tgtEl>
                                        <p:attrNameLst>
                                          <p:attrName>style.visibility</p:attrName>
                                        </p:attrNameLst>
                                      </p:cBhvr>
                                      <p:to>
                                        <p:strVal val="visible"/>
                                      </p:to>
                                    </p:set>
                                    <p:animEffect filter="fade" transition="in">
                                      <p:cBhvr>
                                        <p:cTn dur="1"/>
                                        <p:tgtEl>
                                          <p:spTgt spid="7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Shape 83"/>
          <p:cNvSpPr txBox="1"/>
          <p:nvPr/>
        </p:nvSpPr>
        <p:spPr>
          <a:xfrm>
            <a:off x="352800" y="896275"/>
            <a:ext cx="8438400" cy="3431100"/>
          </a:xfrm>
          <a:prstGeom prst="rect">
            <a:avLst/>
          </a:prstGeom>
          <a:noFill/>
          <a:ln>
            <a:noFill/>
          </a:ln>
        </p:spPr>
        <p:txBody>
          <a:bodyPr anchorCtr="0" anchor="ctr" bIns="40825" lIns="81625" rIns="81625" tIns="40825">
            <a:noAutofit/>
          </a:bodyPr>
          <a:lstStyle/>
          <a:p>
            <a:pPr indent="-393700" lvl="1" marL="774700" rtl="0">
              <a:spcBef>
                <a:spcPts val="0"/>
              </a:spcBef>
              <a:buClr>
                <a:srgbClr val="595959"/>
              </a:buClr>
              <a:buSzPct val="100000"/>
              <a:buFont typeface="Arial Black"/>
              <a:buChar char="•"/>
            </a:pPr>
            <a:r>
              <a:rPr lang="en-US" sz="2400">
                <a:solidFill>
                  <a:srgbClr val="595959"/>
                </a:solidFill>
                <a:latin typeface="Arial Black"/>
                <a:ea typeface="Arial Black"/>
                <a:cs typeface="Arial Black"/>
                <a:sym typeface="Arial Black"/>
              </a:rPr>
              <a:t>Automatic delivery</a:t>
            </a:r>
          </a:p>
          <a:p>
            <a:pPr indent="-317500" lvl="3" marL="1371600" rtl="0">
              <a:spcBef>
                <a:spcPts val="0"/>
              </a:spcBef>
              <a:buClr>
                <a:srgbClr val="595959"/>
              </a:buClr>
              <a:buSzPct val="100000"/>
              <a:buFont typeface="Arial Black"/>
            </a:pPr>
            <a:r>
              <a:rPr lang="en-US" sz="2400">
                <a:solidFill>
                  <a:srgbClr val="595959"/>
                </a:solidFill>
                <a:latin typeface="Arial Black"/>
                <a:ea typeface="Arial Black"/>
                <a:cs typeface="Arial Black"/>
                <a:sym typeface="Arial Black"/>
              </a:rPr>
              <a:t>Alerts</a:t>
            </a:r>
          </a:p>
          <a:p>
            <a:pPr indent="-317500" lvl="3" marL="1371600" rtl="0">
              <a:spcBef>
                <a:spcPts val="0"/>
              </a:spcBef>
              <a:buClr>
                <a:srgbClr val="595959"/>
              </a:buClr>
              <a:buSzPct val="100000"/>
              <a:buFont typeface="Arial Black"/>
            </a:pPr>
            <a:r>
              <a:rPr lang="en-US" sz="2400">
                <a:solidFill>
                  <a:srgbClr val="595959"/>
                </a:solidFill>
                <a:latin typeface="Arial Black"/>
                <a:ea typeface="Arial Black"/>
                <a:cs typeface="Arial Black"/>
                <a:sym typeface="Arial Black"/>
              </a:rPr>
              <a:t>Subscriptions</a:t>
            </a:r>
          </a:p>
          <a:p>
            <a:pPr indent="-317500" lvl="3" marL="1371600" rtl="0">
              <a:spcBef>
                <a:spcPts val="0"/>
              </a:spcBef>
              <a:buClr>
                <a:srgbClr val="595959"/>
              </a:buClr>
              <a:buSzPct val="100000"/>
              <a:buFont typeface="Arial Black"/>
            </a:pPr>
            <a:r>
              <a:rPr lang="en-US" sz="2400">
                <a:solidFill>
                  <a:srgbClr val="595959"/>
                </a:solidFill>
                <a:latin typeface="Arial Black"/>
                <a:ea typeface="Arial Black"/>
                <a:cs typeface="Arial Black"/>
                <a:sym typeface="Arial Black"/>
              </a:rPr>
              <a:t>Automatic distribution</a:t>
            </a:r>
          </a:p>
          <a:p>
            <a:pPr lvl="0" rtl="0">
              <a:spcBef>
                <a:spcPts val="0"/>
              </a:spcBef>
              <a:buNone/>
            </a:pPr>
            <a:r>
              <a:t/>
            </a:r>
            <a:endParaRPr sz="2400">
              <a:solidFill>
                <a:srgbClr val="595959"/>
              </a:solidFill>
              <a:latin typeface="Arial Black"/>
              <a:ea typeface="Arial Black"/>
              <a:cs typeface="Arial Black"/>
              <a:sym typeface="Arial Black"/>
            </a:endParaRPr>
          </a:p>
          <a:p>
            <a:pPr indent="-393700" lvl="1" marL="774700" rtl="0">
              <a:spcBef>
                <a:spcPts val="0"/>
              </a:spcBef>
              <a:buClr>
                <a:srgbClr val="595959"/>
              </a:buClr>
              <a:buSzPct val="100000"/>
              <a:buFont typeface="Arial Black"/>
              <a:buChar char="•"/>
            </a:pPr>
            <a:r>
              <a:rPr lang="en-US" sz="2400">
                <a:solidFill>
                  <a:srgbClr val="595959"/>
                </a:solidFill>
                <a:latin typeface="Arial Black"/>
                <a:ea typeface="Arial Black"/>
                <a:cs typeface="Arial Black"/>
                <a:sym typeface="Arial Black"/>
              </a:rPr>
              <a:t>Self-service</a:t>
            </a:r>
          </a:p>
          <a:p>
            <a:pPr lvl="0" rtl="0">
              <a:spcBef>
                <a:spcPts val="0"/>
              </a:spcBef>
              <a:buNone/>
            </a:pPr>
            <a:r>
              <a:t/>
            </a:r>
            <a:endParaRPr sz="2400">
              <a:solidFill>
                <a:srgbClr val="595959"/>
              </a:solidFill>
              <a:latin typeface="Arial Black"/>
              <a:ea typeface="Arial Black"/>
              <a:cs typeface="Arial Black"/>
              <a:sym typeface="Arial Black"/>
            </a:endParaRPr>
          </a:p>
          <a:p>
            <a:pPr indent="-393700" lvl="1" marL="774700" rtl="0">
              <a:spcBef>
                <a:spcPts val="0"/>
              </a:spcBef>
              <a:buClr>
                <a:srgbClr val="595959"/>
              </a:buClr>
              <a:buSzPct val="100000"/>
              <a:buFont typeface="Arial Black"/>
              <a:buChar char="•"/>
            </a:pPr>
            <a:r>
              <a:rPr lang="en-US" sz="2400">
                <a:solidFill>
                  <a:srgbClr val="595959"/>
                </a:solidFill>
                <a:latin typeface="Arial Black"/>
                <a:ea typeface="Arial Black"/>
                <a:cs typeface="Arial Black"/>
                <a:sym typeface="Arial Black"/>
              </a:rPr>
              <a:t>In the flow</a:t>
            </a:r>
          </a:p>
        </p:txBody>
      </p:sp>
      <p:sp>
        <p:nvSpPr>
          <p:cNvPr id="84" name="Shape 84"/>
          <p:cNvSpPr/>
          <p:nvPr/>
        </p:nvSpPr>
        <p:spPr>
          <a:xfrm>
            <a:off x="289656" y="188425"/>
            <a:ext cx="8564700" cy="738900"/>
          </a:xfrm>
          <a:prstGeom prst="rect">
            <a:avLst/>
          </a:prstGeom>
          <a:noFill/>
          <a:ln>
            <a:noFill/>
          </a:ln>
        </p:spPr>
        <p:txBody>
          <a:bodyPr anchorCtr="0" anchor="t" bIns="34275" lIns="68575" rIns="68575" tIns="34275">
            <a:noAutofit/>
          </a:bodyPr>
          <a:lstStyle/>
          <a:p>
            <a:pPr indent="0" lvl="0" marL="0" marR="0" rtl="0" algn="l">
              <a:lnSpc>
                <a:spcPct val="100000"/>
              </a:lnSpc>
              <a:spcBef>
                <a:spcPts val="0"/>
              </a:spcBef>
              <a:spcAft>
                <a:spcPts val="0"/>
              </a:spcAft>
              <a:buClr>
                <a:srgbClr val="FFFFFF"/>
              </a:buClr>
              <a:buSzPct val="25000"/>
              <a:buFont typeface="Arial"/>
              <a:buNone/>
            </a:pPr>
            <a:r>
              <a:rPr b="1" lang="en-US" sz="3200">
                <a:solidFill>
                  <a:srgbClr val="558B54"/>
                </a:solidFill>
              </a:rPr>
              <a:t>How to consume data?</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0" st="0"/>
                                            </p:txEl>
                                          </p:spTgt>
                                        </p:tgtEl>
                                        <p:attrNameLst>
                                          <p:attrName>style.visibility</p:attrName>
                                        </p:attrNameLst>
                                      </p:cBhvr>
                                      <p:to>
                                        <p:strVal val="visible"/>
                                      </p:to>
                                    </p:set>
                                    <p:animEffect filter="fade" transition="in">
                                      <p:cBhvr>
                                        <p:cTn dur="1"/>
                                        <p:tgtEl>
                                          <p:spTgt spid="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1" st="1"/>
                                            </p:txEl>
                                          </p:spTgt>
                                        </p:tgtEl>
                                        <p:attrNameLst>
                                          <p:attrName>style.visibility</p:attrName>
                                        </p:attrNameLst>
                                      </p:cBhvr>
                                      <p:to>
                                        <p:strVal val="visible"/>
                                      </p:to>
                                    </p:set>
                                    <p:animEffect filter="fade" transition="in">
                                      <p:cBhvr>
                                        <p:cTn dur="1"/>
                                        <p:tgtEl>
                                          <p:spTgt spid="8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2" st="2"/>
                                            </p:txEl>
                                          </p:spTgt>
                                        </p:tgtEl>
                                        <p:attrNameLst>
                                          <p:attrName>style.visibility</p:attrName>
                                        </p:attrNameLst>
                                      </p:cBhvr>
                                      <p:to>
                                        <p:strVal val="visible"/>
                                      </p:to>
                                    </p:set>
                                    <p:animEffect filter="fade" transition="in">
                                      <p:cBhvr>
                                        <p:cTn dur="1"/>
                                        <p:tgtEl>
                                          <p:spTgt spid="8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3" st="3"/>
                                            </p:txEl>
                                          </p:spTgt>
                                        </p:tgtEl>
                                        <p:attrNameLst>
                                          <p:attrName>style.visibility</p:attrName>
                                        </p:attrNameLst>
                                      </p:cBhvr>
                                      <p:to>
                                        <p:strVal val="visible"/>
                                      </p:to>
                                    </p:set>
                                    <p:animEffect filter="fade" transition="in">
                                      <p:cBhvr>
                                        <p:cTn dur="1"/>
                                        <p:tgtEl>
                                          <p:spTgt spid="8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4" st="4"/>
                                            </p:txEl>
                                          </p:spTgt>
                                        </p:tgtEl>
                                        <p:attrNameLst>
                                          <p:attrName>style.visibility</p:attrName>
                                        </p:attrNameLst>
                                      </p:cBhvr>
                                      <p:to>
                                        <p:strVal val="visible"/>
                                      </p:to>
                                    </p:set>
                                    <p:animEffect filter="fade" transition="in">
                                      <p:cBhvr>
                                        <p:cTn dur="1"/>
                                        <p:tgtEl>
                                          <p:spTgt spid="8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5" st="5"/>
                                            </p:txEl>
                                          </p:spTgt>
                                        </p:tgtEl>
                                        <p:attrNameLst>
                                          <p:attrName>style.visibility</p:attrName>
                                        </p:attrNameLst>
                                      </p:cBhvr>
                                      <p:to>
                                        <p:strVal val="visible"/>
                                      </p:to>
                                    </p:set>
                                    <p:animEffect filter="fade" transition="in">
                                      <p:cBhvr>
                                        <p:cTn dur="1"/>
                                        <p:tgtEl>
                                          <p:spTgt spid="8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6" st="6"/>
                                            </p:txEl>
                                          </p:spTgt>
                                        </p:tgtEl>
                                        <p:attrNameLst>
                                          <p:attrName>style.visibility</p:attrName>
                                        </p:attrNameLst>
                                      </p:cBhvr>
                                      <p:to>
                                        <p:strVal val="visible"/>
                                      </p:to>
                                    </p:set>
                                    <p:animEffect filter="fade" transition="in">
                                      <p:cBhvr>
                                        <p:cTn dur="1"/>
                                        <p:tgtEl>
                                          <p:spTgt spid="8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7" st="7"/>
                                            </p:txEl>
                                          </p:spTgt>
                                        </p:tgtEl>
                                        <p:attrNameLst>
                                          <p:attrName>style.visibility</p:attrName>
                                        </p:attrNameLst>
                                      </p:cBhvr>
                                      <p:to>
                                        <p:strVal val="visible"/>
                                      </p:to>
                                    </p:set>
                                    <p:animEffect filter="fade" transition="in">
                                      <p:cBhvr>
                                        <p:cTn dur="1"/>
                                        <p:tgtEl>
                                          <p:spTgt spid="83">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Shape 90"/>
          <p:cNvSpPr txBox="1"/>
          <p:nvPr/>
        </p:nvSpPr>
        <p:spPr>
          <a:xfrm>
            <a:off x="93650" y="989900"/>
            <a:ext cx="9016200" cy="3170400"/>
          </a:xfrm>
          <a:prstGeom prst="rect">
            <a:avLst/>
          </a:prstGeom>
          <a:noFill/>
          <a:ln>
            <a:noFill/>
          </a:ln>
        </p:spPr>
        <p:txBody>
          <a:bodyPr anchorCtr="0" anchor="ctr" bIns="40825" lIns="81625" rIns="81625" tIns="40825">
            <a:noAutofit/>
          </a:bodyPr>
          <a:lstStyle/>
          <a:p>
            <a:pPr indent="-228600" lvl="0" marL="457200" rtl="0">
              <a:spcBef>
                <a:spcPts val="0"/>
              </a:spcBef>
              <a:buFont typeface="Arial Black"/>
              <a:buChar char="●"/>
            </a:pPr>
            <a:r>
              <a:rPr lang="en-US" sz="1800">
                <a:solidFill>
                  <a:srgbClr val="595959"/>
                </a:solidFill>
                <a:latin typeface="Arial Black"/>
                <a:ea typeface="Arial Black"/>
                <a:cs typeface="Arial Black"/>
                <a:sym typeface="Arial Black"/>
              </a:rPr>
              <a:t>Apply table calc filters to totals </a:t>
            </a:r>
            <a:r>
              <a:rPr lang="en-US" sz="600" u="sng">
                <a:solidFill>
                  <a:schemeClr val="hlink"/>
                </a:solidFill>
                <a:hlinkClick r:id="rId3"/>
              </a:rPr>
              <a:t>https://goo.gl/sFtRdP</a:t>
            </a:r>
          </a:p>
          <a:p>
            <a:pPr indent="-228600" lvl="0" marL="457200" rtl="0">
              <a:spcBef>
                <a:spcPts val="0"/>
              </a:spcBef>
              <a:buFont typeface="Arial Black"/>
              <a:buChar char="●"/>
            </a:pPr>
            <a:r>
              <a:rPr lang="en-US" sz="1800">
                <a:solidFill>
                  <a:srgbClr val="595959"/>
                </a:solidFill>
                <a:latin typeface="Arial Black"/>
                <a:ea typeface="Arial Black"/>
                <a:cs typeface="Arial Black"/>
                <a:sym typeface="Arial Black"/>
              </a:rPr>
              <a:t>Maps data </a:t>
            </a:r>
            <a:r>
              <a:rPr lang="en-US" sz="600" u="sng">
                <a:solidFill>
                  <a:schemeClr val="hlink"/>
                </a:solidFill>
                <a:hlinkClick r:id="rId4"/>
              </a:rPr>
              <a:t>http://onlinehelp.tableau.com/current/pro/desktop/en-us/maps.html</a:t>
            </a:r>
          </a:p>
          <a:p>
            <a:pPr indent="-228600" lvl="0" marL="457200" rtl="0">
              <a:spcBef>
                <a:spcPts val="0"/>
              </a:spcBef>
              <a:buFont typeface="Arial Black"/>
              <a:buChar char="●"/>
            </a:pPr>
            <a:r>
              <a:rPr lang="en-US" sz="1800">
                <a:solidFill>
                  <a:srgbClr val="595959"/>
                </a:solidFill>
                <a:latin typeface="Arial Black"/>
                <a:ea typeface="Arial Black"/>
                <a:cs typeface="Arial Black"/>
                <a:sym typeface="Arial Black"/>
              </a:rPr>
              <a:t>Mobile updates </a:t>
            </a:r>
            <a:r>
              <a:rPr lang="en-US" sz="600" u="sng">
                <a:solidFill>
                  <a:schemeClr val="hlink"/>
                </a:solidFill>
                <a:hlinkClick r:id="rId5"/>
              </a:rPr>
              <a:t>https://onlinehelp.tableau.com/current/mobile/mobile-admin/en-us/admin_mobile_intro.html</a:t>
            </a:r>
          </a:p>
          <a:p>
            <a:pPr indent="-228600" lvl="0" marL="457200" rtl="0">
              <a:spcBef>
                <a:spcPts val="0"/>
              </a:spcBef>
              <a:buFont typeface="Arial Black"/>
              <a:buChar char="●"/>
            </a:pPr>
            <a:r>
              <a:rPr lang="en-US" sz="1800">
                <a:solidFill>
                  <a:srgbClr val="595959"/>
                </a:solidFill>
                <a:latin typeface="Arial Black"/>
                <a:ea typeface="Arial Black"/>
                <a:cs typeface="Arial Black"/>
                <a:sym typeface="Arial Black"/>
              </a:rPr>
              <a:t>Smart table &amp; join recommendations </a:t>
            </a:r>
            <a:r>
              <a:rPr lang="en-US" sz="600" u="sng">
                <a:solidFill>
                  <a:schemeClr val="hlink"/>
                </a:solidFill>
                <a:hlinkClick r:id="rId6"/>
              </a:rPr>
              <a:t>https://goo.gl/9fjK42</a:t>
            </a:r>
          </a:p>
          <a:p>
            <a:pPr indent="-228600" lvl="0" marL="457200" rtl="0">
              <a:spcBef>
                <a:spcPts val="0"/>
              </a:spcBef>
              <a:buFont typeface="Arial Black"/>
              <a:buChar char="●"/>
            </a:pPr>
            <a:r>
              <a:rPr lang="en-US" sz="1800">
                <a:solidFill>
                  <a:srgbClr val="595959"/>
                </a:solidFill>
                <a:latin typeface="Arial Black"/>
                <a:ea typeface="Arial Black"/>
                <a:cs typeface="Arial Black"/>
                <a:sym typeface="Arial Black"/>
              </a:rPr>
              <a:t>PDF connector </a:t>
            </a:r>
            <a:r>
              <a:rPr lang="en-US" sz="600" u="sng">
                <a:solidFill>
                  <a:schemeClr val="hlink"/>
                </a:solidFill>
                <a:hlinkClick r:id="rId7"/>
              </a:rPr>
              <a:t>https://www.tableau.com/about/blog/2017/3/cut-data-prep-time-pdf-connector-and-union-updates-tableau-103-67643</a:t>
            </a:r>
          </a:p>
          <a:p>
            <a:pPr indent="-228600" lvl="0" marL="457200" rtl="0">
              <a:spcBef>
                <a:spcPts val="0"/>
              </a:spcBef>
              <a:buFont typeface="Arial Black"/>
              <a:buChar char="●"/>
            </a:pPr>
            <a:r>
              <a:rPr lang="en-US" sz="1800">
                <a:solidFill>
                  <a:srgbClr val="595959"/>
                </a:solidFill>
                <a:latin typeface="Arial Black"/>
                <a:ea typeface="Arial Black"/>
                <a:cs typeface="Arial Black"/>
                <a:sym typeface="Arial Black"/>
              </a:rPr>
              <a:t>More data connectors </a:t>
            </a:r>
            <a:r>
              <a:rPr lang="en-US" sz="600" u="sng">
                <a:solidFill>
                  <a:schemeClr val="hlink"/>
                </a:solidFill>
                <a:hlinkClick r:id="rId8"/>
              </a:rPr>
              <a:t>http://onlinehelp.tableau.com/current/pro/desktop/en-us/help.htm#exampleconnections_overview.html</a:t>
            </a:r>
          </a:p>
          <a:p>
            <a:pPr indent="-228600" lvl="0" marL="457200" rtl="0">
              <a:spcBef>
                <a:spcPts val="0"/>
              </a:spcBef>
              <a:buFont typeface="Arial Black"/>
              <a:buChar char="●"/>
            </a:pPr>
            <a:r>
              <a:rPr lang="en-US" sz="1800">
                <a:solidFill>
                  <a:srgbClr val="595959"/>
                </a:solidFill>
                <a:latin typeface="Arial Black"/>
                <a:ea typeface="Arial Black"/>
                <a:cs typeface="Arial Black"/>
                <a:sym typeface="Arial Black"/>
              </a:rPr>
              <a:t>Tableau bridge </a:t>
            </a:r>
            <a:r>
              <a:rPr lang="en-US" sz="600" u="sng">
                <a:solidFill>
                  <a:schemeClr val="hlink"/>
                </a:solidFill>
                <a:hlinkClick r:id="rId9"/>
              </a:rPr>
              <a:t>https://www.tableau.com/about/blog/2017/5/introducing-tableau-bridge-live-queries-premises-data-tableau-online-70767</a:t>
            </a:r>
          </a:p>
          <a:p>
            <a:pPr indent="-228600" lvl="0" marL="457200" rtl="0">
              <a:spcBef>
                <a:spcPts val="0"/>
              </a:spcBef>
              <a:buFont typeface="Arial Black"/>
              <a:buChar char="●"/>
            </a:pPr>
            <a:r>
              <a:rPr lang="en-US" sz="1800">
                <a:solidFill>
                  <a:srgbClr val="595959"/>
                </a:solidFill>
                <a:latin typeface="Arial Black"/>
                <a:ea typeface="Arial Black"/>
                <a:cs typeface="Arial Black"/>
                <a:sym typeface="Arial Black"/>
              </a:rPr>
              <a:t>Union updates </a:t>
            </a:r>
            <a:r>
              <a:rPr lang="en-US" sz="600" u="sng">
                <a:solidFill>
                  <a:schemeClr val="hlink"/>
                </a:solidFill>
                <a:hlinkClick r:id="rId10"/>
              </a:rPr>
              <a:t>https://onlinehelp.tableau.com/current/pro/desktop/en-us/union.html</a:t>
            </a:r>
          </a:p>
          <a:p>
            <a:pPr indent="-228600" lvl="0" marL="457200" rtl="0">
              <a:spcBef>
                <a:spcPts val="0"/>
              </a:spcBef>
              <a:buFont typeface="Arial Black"/>
              <a:buChar char="●"/>
            </a:pPr>
            <a:r>
              <a:rPr lang="en-US" sz="1800">
                <a:solidFill>
                  <a:srgbClr val="595959"/>
                </a:solidFill>
                <a:latin typeface="Arial Black"/>
                <a:ea typeface="Arial Black"/>
                <a:cs typeface="Arial Black"/>
                <a:sym typeface="Arial Black"/>
              </a:rPr>
              <a:t>API updates</a:t>
            </a:r>
          </a:p>
          <a:p>
            <a:pPr indent="-228600" lvl="1" marL="914400" rtl="0">
              <a:spcBef>
                <a:spcPts val="0"/>
              </a:spcBef>
              <a:buFont typeface="Arial Black"/>
              <a:buChar char="○"/>
            </a:pPr>
            <a:r>
              <a:rPr lang="en-US" sz="1200">
                <a:solidFill>
                  <a:srgbClr val="595959"/>
                </a:solidFill>
                <a:latin typeface="Arial Black"/>
                <a:ea typeface="Arial Black"/>
                <a:cs typeface="Arial Black"/>
                <a:sym typeface="Arial Black"/>
              </a:rPr>
              <a:t>REST: </a:t>
            </a:r>
            <a:r>
              <a:rPr lang="en-US" sz="600" u="sng">
                <a:solidFill>
                  <a:schemeClr val="hlink"/>
                </a:solidFill>
                <a:hlinkClick r:id="rId11"/>
              </a:rPr>
              <a:t>http://onlinehelp.tableau.com/current/api/rest_api/en-us/REST/rest_api_whats_new.htm</a:t>
            </a:r>
          </a:p>
          <a:p>
            <a:pPr indent="-228600" lvl="1" marL="914400" rtl="0">
              <a:spcBef>
                <a:spcPts val="0"/>
              </a:spcBef>
              <a:buFont typeface="Arial Black"/>
              <a:buChar char="○"/>
            </a:pPr>
            <a:r>
              <a:rPr lang="en-US" sz="1200">
                <a:solidFill>
                  <a:srgbClr val="595959"/>
                </a:solidFill>
                <a:latin typeface="Arial Black"/>
                <a:ea typeface="Arial Black"/>
                <a:cs typeface="Arial Black"/>
                <a:sym typeface="Arial Black"/>
              </a:rPr>
              <a:t>Java Script:  </a:t>
            </a:r>
            <a:r>
              <a:rPr lang="en-US" sz="600" u="sng">
                <a:solidFill>
                  <a:schemeClr val="hlink"/>
                </a:solidFill>
                <a:hlinkClick r:id="rId12"/>
              </a:rPr>
              <a:t>https://onlinehelp.tableau.com/current/api/js_api/en-us/JavaScriptAPI/js_api_whats_new.htm</a:t>
            </a:r>
          </a:p>
        </p:txBody>
      </p:sp>
      <p:sp>
        <p:nvSpPr>
          <p:cNvPr id="91" name="Shape 91"/>
          <p:cNvSpPr/>
          <p:nvPr/>
        </p:nvSpPr>
        <p:spPr>
          <a:xfrm>
            <a:off x="289656" y="188425"/>
            <a:ext cx="8564700" cy="738900"/>
          </a:xfrm>
          <a:prstGeom prst="rect">
            <a:avLst/>
          </a:prstGeom>
          <a:noFill/>
          <a:ln>
            <a:noFill/>
          </a:ln>
        </p:spPr>
        <p:txBody>
          <a:bodyPr anchorCtr="0" anchor="t" bIns="34275" lIns="68575" rIns="68575" tIns="34275">
            <a:noAutofit/>
          </a:bodyPr>
          <a:lstStyle/>
          <a:p>
            <a:pPr indent="0" lvl="0" marL="0" marR="0" rtl="0" algn="l">
              <a:lnSpc>
                <a:spcPct val="100000"/>
              </a:lnSpc>
              <a:spcBef>
                <a:spcPts val="0"/>
              </a:spcBef>
              <a:spcAft>
                <a:spcPts val="0"/>
              </a:spcAft>
              <a:buClr>
                <a:srgbClr val="FFFFFF"/>
              </a:buClr>
              <a:buSzPct val="25000"/>
              <a:buFont typeface="Arial"/>
              <a:buNone/>
            </a:pPr>
            <a:r>
              <a:rPr b="1" lang="en-US" sz="3200">
                <a:solidFill>
                  <a:srgbClr val="558B54"/>
                </a:solidFill>
              </a:rPr>
              <a:t>Other v10.3 Improvements</a:t>
            </a:r>
          </a:p>
        </p:txBody>
      </p:sp>
      <p:sp>
        <p:nvSpPr>
          <p:cNvPr id="92" name="Shape 92"/>
          <p:cNvSpPr txBox="1"/>
          <p:nvPr/>
        </p:nvSpPr>
        <p:spPr>
          <a:xfrm>
            <a:off x="0" y="4434525"/>
            <a:ext cx="9144000" cy="642000"/>
          </a:xfrm>
          <a:prstGeom prst="rect">
            <a:avLst/>
          </a:prstGeom>
          <a:noFill/>
          <a:ln>
            <a:noFill/>
          </a:ln>
        </p:spPr>
        <p:txBody>
          <a:bodyPr anchorCtr="0" anchor="ctr" bIns="91425" lIns="91425" rIns="91425" tIns="91425">
            <a:noAutofit/>
          </a:bodyPr>
          <a:lstStyle/>
          <a:p>
            <a:pPr lvl="0" rtl="0" algn="ctr">
              <a:spcBef>
                <a:spcPts val="0"/>
              </a:spcBef>
              <a:buNone/>
            </a:pPr>
            <a:r>
              <a:rPr lang="en-US" sz="1000"/>
              <a:t>Summary of </a:t>
            </a:r>
            <a:r>
              <a:rPr lang="en-US" sz="1000"/>
              <a:t>all improvements:</a:t>
            </a:r>
          </a:p>
          <a:p>
            <a:pPr indent="-292100" lvl="0" marL="457200" rtl="0" algn="ctr">
              <a:spcBef>
                <a:spcPts val="0"/>
              </a:spcBef>
              <a:buSzPct val="100000"/>
              <a:buAutoNum type="arabicPeriod"/>
            </a:pPr>
            <a:r>
              <a:rPr lang="en-US" sz="1000" u="sng">
                <a:solidFill>
                  <a:schemeClr val="hlink"/>
                </a:solidFill>
                <a:hlinkClick r:id="rId13"/>
              </a:rPr>
              <a:t>https://dataself.com/dataself-analytics-10-3/</a:t>
            </a:r>
          </a:p>
          <a:p>
            <a:pPr indent="-292100" lvl="0" marL="457200" rtl="0" algn="ctr">
              <a:spcBef>
                <a:spcPts val="0"/>
              </a:spcBef>
              <a:buSzPct val="100000"/>
              <a:buAutoNum type="arabicPeriod"/>
            </a:pPr>
            <a:r>
              <a:rPr lang="en-US" sz="1000" u="sng">
                <a:solidFill>
                  <a:schemeClr val="hlink"/>
                </a:solidFill>
                <a:hlinkClick r:id="rId14"/>
              </a:rPr>
              <a:t>https://www.tableau.com/new-features/10.3</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Global 2">
      <a:dk1>
        <a:srgbClr val="51534A"/>
      </a:dk1>
      <a:lt1>
        <a:srgbClr val="FFFFFF"/>
      </a:lt1>
      <a:dk2>
        <a:srgbClr val="2E3456"/>
      </a:dk2>
      <a:lt2>
        <a:srgbClr val="E7E6E6"/>
      </a:lt2>
      <a:accent1>
        <a:srgbClr val="41A940"/>
      </a:accent1>
      <a:accent2>
        <a:srgbClr val="00A4CF"/>
      </a:accent2>
      <a:accent3>
        <a:srgbClr val="51534A"/>
      </a:accent3>
      <a:accent4>
        <a:srgbClr val="8E8A86"/>
      </a:accent4>
      <a:accent5>
        <a:srgbClr val="CBCBC9"/>
      </a:accent5>
      <a:accent6>
        <a:srgbClr val="EEEEED"/>
      </a:accent6>
      <a:hlink>
        <a:srgbClr val="4178BE"/>
      </a:hlink>
      <a:folHlink>
        <a:srgbClr val="4178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